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918A1-03C3-496F-AA7E-7967760C7841}" type="datetimeFigureOut">
              <a:rPr lang="es-ES" smtClean="0"/>
              <a:pPr/>
              <a:t>25/05/2015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AFE1E-B9FD-4786-8A1F-000223E63B9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AAFE1E-B9FD-4786-8A1F-000223E63B97}"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260EB2-6578-4BAB-AB26-AF9807487080}" type="datetimeFigureOut">
              <a:rPr lang="es-ES" smtClean="0"/>
              <a:pPr/>
              <a:t>25/05/2015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011CF-1B8B-412E-8FB4-9B427E9D25E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60EB2-6578-4BAB-AB26-AF9807487080}" type="datetimeFigureOut">
              <a:rPr lang="es-ES" smtClean="0"/>
              <a:pPr/>
              <a:t>25/05/2015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011CF-1B8B-412E-8FB4-9B427E9D25E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ugal"/>
          <p:cNvPicPr>
            <a:picLocks noChangeAspect="1" noChangeArrowheads="1"/>
          </p:cNvPicPr>
          <p:nvPr/>
        </p:nvPicPr>
        <p:blipFill>
          <a:blip r:embed="rId2" cstate="print"/>
          <a:srcRect/>
          <a:stretch>
            <a:fillRect/>
          </a:stretch>
        </p:blipFill>
        <p:spPr bwMode="auto">
          <a:xfrm>
            <a:off x="214282" y="357166"/>
            <a:ext cx="4749231" cy="6164963"/>
          </a:xfrm>
          <a:prstGeom prst="rect">
            <a:avLst/>
          </a:prstGeom>
          <a:noFill/>
        </p:spPr>
      </p:pic>
      <p:sp>
        <p:nvSpPr>
          <p:cNvPr id="2" name="1 Título"/>
          <p:cNvSpPr>
            <a:spLocks noGrp="1"/>
          </p:cNvSpPr>
          <p:nvPr>
            <p:ph type="ctrTitle"/>
          </p:nvPr>
        </p:nvSpPr>
        <p:spPr>
          <a:xfrm>
            <a:off x="5000628" y="1500174"/>
            <a:ext cx="3929090" cy="3000396"/>
          </a:xfrm>
        </p:spPr>
        <p:txBody>
          <a:bodyPr>
            <a:normAutofit/>
          </a:bodyPr>
          <a:lstStyle/>
          <a:p>
            <a:r>
              <a:rPr lang="es-ES" sz="5400" dirty="0" smtClean="0">
                <a:latin typeface="AR DARLING" pitchFamily="2" charset="0"/>
              </a:rPr>
              <a:t>PORTUGAL</a:t>
            </a:r>
            <a:r>
              <a:rPr lang="es-ES" sz="5400" dirty="0">
                <a:latin typeface="AR DARLING" pitchFamily="2" charset="0"/>
              </a:rPr>
              <a:t/>
            </a:r>
            <a:br>
              <a:rPr lang="es-ES" sz="5400" dirty="0">
                <a:latin typeface="AR DARLING" pitchFamily="2" charset="0"/>
              </a:rPr>
            </a:br>
            <a:r>
              <a:rPr lang="es-ES" sz="5400" dirty="0" smtClean="0">
                <a:latin typeface="AR DARLING" pitchFamily="2" charset="0"/>
              </a:rPr>
              <a:t>Y SUS </a:t>
            </a:r>
            <a:r>
              <a:rPr lang="es-ES" sz="5400" dirty="0" err="1" smtClean="0">
                <a:latin typeface="AR DARLING" pitchFamily="2" charset="0"/>
              </a:rPr>
              <a:t>VíNOS</a:t>
            </a:r>
            <a:endParaRPr lang="es-ES" sz="5400" dirty="0">
              <a:latin typeface="AR DARLING" pitchFamily="2" charset="0"/>
            </a:endParaRPr>
          </a:p>
        </p:txBody>
      </p:sp>
      <p:pic>
        <p:nvPicPr>
          <p:cNvPr id="1032" name="Picture 8" descr="http://www.vinoscutanda.com/c/102-category_default/vinos-de-portugal.jpg"/>
          <p:cNvPicPr>
            <a:picLocks noChangeAspect="1" noChangeArrowheads="1"/>
          </p:cNvPicPr>
          <p:nvPr/>
        </p:nvPicPr>
        <p:blipFill>
          <a:blip r:embed="rId3" cstate="print"/>
          <a:srcRect/>
          <a:stretch>
            <a:fillRect/>
          </a:stretch>
        </p:blipFill>
        <p:spPr bwMode="auto">
          <a:xfrm>
            <a:off x="5143504" y="4786322"/>
            <a:ext cx="3571900" cy="123169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smtClean="0"/>
              <a:t>La categoría Ruby </a:t>
            </a:r>
            <a:endParaRPr lang="es-ES" dirty="0"/>
          </a:p>
        </p:txBody>
      </p:sp>
      <p:sp>
        <p:nvSpPr>
          <p:cNvPr id="3" name="2 Marcador de contenido"/>
          <p:cNvSpPr>
            <a:spLocks noGrp="1"/>
          </p:cNvSpPr>
          <p:nvPr>
            <p:ph idx="1"/>
          </p:nvPr>
        </p:nvSpPr>
        <p:spPr>
          <a:xfrm>
            <a:off x="395536" y="1988840"/>
            <a:ext cx="8229600" cy="4525963"/>
          </a:xfrm>
        </p:spPr>
        <p:txBody>
          <a:bodyPr>
            <a:normAutofit fontScale="25000" lnSpcReduction="20000"/>
          </a:bodyPr>
          <a:lstStyle/>
          <a:p>
            <a:pPr>
              <a:buNone/>
            </a:pPr>
            <a:r>
              <a:rPr lang="es-ES" dirty="0" smtClean="0"/>
              <a:t/>
            </a:r>
            <a:br>
              <a:rPr lang="es-ES" dirty="0" smtClean="0"/>
            </a:br>
            <a:endParaRPr lang="es-ES" sz="7400" dirty="0" smtClean="0"/>
          </a:p>
          <a:p>
            <a:r>
              <a:rPr lang="es-ES" sz="7400" b="1" i="1" dirty="0" smtClean="0"/>
              <a:t>Ruby:</a:t>
            </a:r>
            <a:r>
              <a:rPr lang="es-ES" sz="7400" b="1" dirty="0" smtClean="0"/>
              <a:t> </a:t>
            </a:r>
            <a:r>
              <a:rPr lang="es-ES" sz="7400" dirty="0" smtClean="0"/>
              <a:t>Oporto tinto sometido a un proceso envejecimiento de 3 años en pipa.</a:t>
            </a:r>
            <a:br>
              <a:rPr lang="es-ES" sz="7400" dirty="0" smtClean="0"/>
            </a:br>
            <a:endParaRPr lang="es-ES" sz="7400" dirty="0" smtClean="0"/>
          </a:p>
          <a:p>
            <a:r>
              <a:rPr lang="es-ES" sz="7400" b="1" i="1" dirty="0" smtClean="0"/>
              <a:t>Late Bottled Vintage, o LBV:</a:t>
            </a:r>
            <a:r>
              <a:rPr lang="es-ES" sz="7400" b="1" dirty="0" smtClean="0"/>
              <a:t> </a:t>
            </a:r>
            <a:r>
              <a:rPr lang="es-ES" sz="7400" dirty="0" smtClean="0"/>
              <a:t>Oporto de añada, envejecido en pipa durante un período de</a:t>
            </a:r>
            <a:r>
              <a:rPr lang="es-ES" sz="7400" b="1" dirty="0" smtClean="0"/>
              <a:t> 4 </a:t>
            </a:r>
            <a:r>
              <a:rPr lang="es-ES" sz="7400" dirty="0" smtClean="0"/>
              <a:t>a </a:t>
            </a:r>
            <a:r>
              <a:rPr lang="es-ES" sz="7400" b="1" dirty="0" smtClean="0"/>
              <a:t>6</a:t>
            </a:r>
            <a:r>
              <a:rPr lang="es-ES" sz="7400" dirty="0" smtClean="0"/>
              <a:t> años. </a:t>
            </a:r>
            <a:br>
              <a:rPr lang="es-ES" sz="7400" dirty="0" smtClean="0"/>
            </a:br>
            <a:endParaRPr lang="es-ES" sz="7400" dirty="0" smtClean="0"/>
          </a:p>
          <a:p>
            <a:r>
              <a:rPr lang="es-ES" sz="7400" b="1" i="1" dirty="0" smtClean="0"/>
              <a:t>Crusted: </a:t>
            </a:r>
            <a:r>
              <a:rPr lang="es-ES" sz="7400" dirty="0" smtClean="0"/>
              <a:t>Mezcla de oportos que tienen más de </a:t>
            </a:r>
            <a:r>
              <a:rPr lang="es-ES" sz="7400" b="1" dirty="0" smtClean="0"/>
              <a:t>4 </a:t>
            </a:r>
            <a:r>
              <a:rPr lang="es-ES" sz="7400" dirty="0" smtClean="0"/>
              <a:t>años de guarda en botella. Al no haber sido filtrados antes del embotellado, presentan un sedimento (“crust” en inglés).</a:t>
            </a:r>
            <a:br>
              <a:rPr lang="es-ES" sz="7400" dirty="0" smtClean="0"/>
            </a:br>
            <a:endParaRPr lang="es-ES" sz="7400" dirty="0" smtClean="0"/>
          </a:p>
          <a:p>
            <a:r>
              <a:rPr lang="es-ES" sz="7400" b="1" i="1" dirty="0" smtClean="0"/>
              <a:t>Single quinta:</a:t>
            </a:r>
            <a:r>
              <a:rPr lang="es-ES" sz="7400" b="1" dirty="0" smtClean="0"/>
              <a:t> </a:t>
            </a:r>
            <a:r>
              <a:rPr lang="es-ES" sz="7400" dirty="0" smtClean="0"/>
              <a:t>Oporto de añada procedente de una sóla finca, con un envejecimiento de </a:t>
            </a:r>
            <a:r>
              <a:rPr lang="es-ES" sz="7400" b="1" dirty="0" smtClean="0"/>
              <a:t>2 </a:t>
            </a:r>
            <a:r>
              <a:rPr lang="es-ES" sz="7400" dirty="0" smtClean="0"/>
              <a:t>años en pipa.</a:t>
            </a:r>
            <a:br>
              <a:rPr lang="es-ES" sz="7400" dirty="0" smtClean="0"/>
            </a:br>
            <a:endParaRPr lang="es-ES" sz="7400" dirty="0" smtClean="0"/>
          </a:p>
          <a:p>
            <a:r>
              <a:rPr lang="es-ES" sz="7400" b="1" i="1" dirty="0" smtClean="0"/>
              <a:t>Vintage: </a:t>
            </a:r>
            <a:r>
              <a:rPr lang="es-ES" sz="7400" dirty="0" smtClean="0"/>
              <a:t>Oporto de una añada excepcional. Se declara un “vintage”</a:t>
            </a:r>
            <a:r>
              <a:rPr lang="es-ES" sz="7400" b="1" dirty="0" smtClean="0"/>
              <a:t> 2 </a:t>
            </a:r>
            <a:r>
              <a:rPr lang="es-ES" sz="7400" dirty="0" smtClean="0"/>
              <a:t>años después de la vendimia, cuando el oporto mejora y presenta todas las características necesarias para tener un largo potencial de guarda en botella. </a:t>
            </a:r>
            <a:r>
              <a:rPr lang="es-ES" dirty="0" smtClean="0"/>
              <a:t/>
            </a:r>
            <a:br>
              <a:rPr lang="es-ES" dirty="0" smtClean="0"/>
            </a:br>
            <a:endParaRPr lang="es-ES" dirty="0"/>
          </a:p>
        </p:txBody>
      </p:sp>
      <p:pic>
        <p:nvPicPr>
          <p:cNvPr id="20484" name="Picture 4" descr="http://www.porconocer.com/portugal/files/2012/11/Vinos-Oporto.jpg"/>
          <p:cNvPicPr>
            <a:picLocks noChangeAspect="1" noChangeArrowheads="1"/>
          </p:cNvPicPr>
          <p:nvPr/>
        </p:nvPicPr>
        <p:blipFill>
          <a:blip r:embed="rId3" cstate="print"/>
          <a:srcRect/>
          <a:stretch>
            <a:fillRect/>
          </a:stretch>
        </p:blipFill>
        <p:spPr bwMode="auto">
          <a:xfrm>
            <a:off x="2428860" y="928670"/>
            <a:ext cx="4286240" cy="928694"/>
          </a:xfrm>
          <a:prstGeom prst="rect">
            <a:avLst/>
          </a:prstGeom>
          <a:noFill/>
        </p:spPr>
      </p:pic>
      <p:pic>
        <p:nvPicPr>
          <p:cNvPr id="6146" name="Picture 2" descr="http://www.diferente.es/tienda2/313-483-thickbox/royal-oporto-ruby.jpg"/>
          <p:cNvPicPr>
            <a:picLocks noChangeAspect="1" noChangeArrowheads="1"/>
          </p:cNvPicPr>
          <p:nvPr/>
        </p:nvPicPr>
        <p:blipFill>
          <a:blip r:embed="rId4" cstate="print"/>
          <a:srcRect/>
          <a:stretch>
            <a:fillRect/>
          </a:stretch>
        </p:blipFill>
        <p:spPr bwMode="auto">
          <a:xfrm>
            <a:off x="251520" y="260648"/>
            <a:ext cx="1944216" cy="187220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categoría Tawny </a:t>
            </a:r>
            <a:endParaRPr lang="es-ES" dirty="0"/>
          </a:p>
        </p:txBody>
      </p:sp>
      <p:sp>
        <p:nvSpPr>
          <p:cNvPr id="3" name="2 Marcador de contenido"/>
          <p:cNvSpPr>
            <a:spLocks noGrp="1"/>
          </p:cNvSpPr>
          <p:nvPr>
            <p:ph idx="1"/>
          </p:nvPr>
        </p:nvSpPr>
        <p:spPr>
          <a:xfrm>
            <a:off x="539552" y="1772816"/>
            <a:ext cx="8229600" cy="4525963"/>
          </a:xfrm>
        </p:spPr>
        <p:txBody>
          <a:bodyPr>
            <a:normAutofit fontScale="62500" lnSpcReduction="20000"/>
          </a:bodyPr>
          <a:lstStyle/>
          <a:p>
            <a:pPr>
              <a:buNone/>
            </a:pPr>
            <a:endParaRPr lang="es-ES" dirty="0" smtClean="0"/>
          </a:p>
          <a:p>
            <a:r>
              <a:rPr lang="es-ES" b="1" i="1" dirty="0" smtClean="0"/>
              <a:t>Tawny: </a:t>
            </a:r>
            <a:r>
              <a:rPr lang="es-ES" dirty="0" smtClean="0"/>
              <a:t>Oporto envejecido en pipa durante 5 años y que ha perdido su color"ruby".</a:t>
            </a:r>
            <a:br>
              <a:rPr lang="es-ES" dirty="0" smtClean="0"/>
            </a:br>
            <a:endParaRPr lang="es-ES" dirty="0" smtClean="0"/>
          </a:p>
          <a:p>
            <a:r>
              <a:rPr lang="es-ES" b="1" i="1" dirty="0" smtClean="0"/>
              <a:t>Viejos tawnies: </a:t>
            </a:r>
            <a:r>
              <a:rPr lang="es-ES" dirty="0" smtClean="0"/>
              <a:t>“Tawnies” de 10 años, 20 años, 30 años, 40 años de edad. Estos nombres se refieren siempre a una combinación de tawnies añejos, y su edad corresponde a la media de edad de cada uno de sus componentes. La mezcla contiene, por tanto, “tawnies” más jóvenes y “tawnies” más añejos, en diferentes proporciones. </a:t>
            </a:r>
            <a:br>
              <a:rPr lang="es-ES" dirty="0" smtClean="0"/>
            </a:br>
            <a:endParaRPr lang="es-ES" dirty="0" smtClean="0"/>
          </a:p>
          <a:p>
            <a:r>
              <a:rPr lang="es-ES" b="1" i="1" dirty="0" smtClean="0"/>
              <a:t>Colheita tawnies:</a:t>
            </a:r>
            <a:r>
              <a:rPr lang="es-ES" b="1" dirty="0" smtClean="0"/>
              <a:t> </a:t>
            </a:r>
            <a:r>
              <a:rPr lang="es-ES" dirty="0" smtClean="0"/>
              <a:t>“Tawnies” que han sido elaborados de una sola cosecha envejecida en pipa, desde la fecha que figura en la etiqueta (al menos 7 años). </a:t>
            </a:r>
            <a:br>
              <a:rPr lang="es-ES" dirty="0" smtClean="0"/>
            </a:br>
            <a:endParaRPr lang="es-ES" dirty="0" smtClean="0"/>
          </a:p>
          <a:p>
            <a:r>
              <a:rPr lang="es-ES" b="1" i="1" dirty="0" smtClean="0"/>
              <a:t>El oporto blanco (Porto Branco): </a:t>
            </a:r>
            <a:r>
              <a:rPr lang="es-ES" dirty="0" smtClean="0"/>
              <a:t>Se produce con cepas blancas y su proceso de elaboración es complejo. El oporto blanco puede ser muy seco cuando el encabezado es tardío, pero generalmente es dulce.</a:t>
            </a:r>
            <a:endParaRPr lang="es-ES" dirty="0"/>
          </a:p>
        </p:txBody>
      </p:sp>
      <p:pic>
        <p:nvPicPr>
          <p:cNvPr id="19458" name="Picture 2" descr="http://imagine.vinotecaligier.com/wp-content/uploads/2012/04/oporto3.jpg"/>
          <p:cNvPicPr>
            <a:picLocks noChangeAspect="1" noChangeArrowheads="1"/>
          </p:cNvPicPr>
          <p:nvPr/>
        </p:nvPicPr>
        <p:blipFill>
          <a:blip r:embed="rId2" cstate="print"/>
          <a:srcRect/>
          <a:stretch>
            <a:fillRect/>
          </a:stretch>
        </p:blipFill>
        <p:spPr bwMode="auto">
          <a:xfrm>
            <a:off x="6786578" y="357166"/>
            <a:ext cx="2143108" cy="1332218"/>
          </a:xfrm>
          <a:prstGeom prst="rect">
            <a:avLst/>
          </a:prstGeom>
          <a:noFill/>
        </p:spPr>
      </p:pic>
      <p:pic>
        <p:nvPicPr>
          <p:cNvPr id="4098" name="Picture 2" descr="http://www.diccionariodelvino.com/imagenes/tawny.jpg"/>
          <p:cNvPicPr>
            <a:picLocks noChangeAspect="1" noChangeArrowheads="1"/>
          </p:cNvPicPr>
          <p:nvPr/>
        </p:nvPicPr>
        <p:blipFill>
          <a:blip r:embed="rId3" cstate="print"/>
          <a:srcRect/>
          <a:stretch>
            <a:fillRect/>
          </a:stretch>
        </p:blipFill>
        <p:spPr bwMode="auto">
          <a:xfrm>
            <a:off x="611560" y="188640"/>
            <a:ext cx="1584176" cy="17281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SOBRE EL VINO DE MADEIRA </a:t>
            </a:r>
            <a:endParaRPr lang="es-ES" dirty="0"/>
          </a:p>
        </p:txBody>
      </p:sp>
      <p:sp>
        <p:nvSpPr>
          <p:cNvPr id="3" name="2 Marcador de contenido"/>
          <p:cNvSpPr>
            <a:spLocks noGrp="1"/>
          </p:cNvSpPr>
          <p:nvPr>
            <p:ph idx="1"/>
          </p:nvPr>
        </p:nvSpPr>
        <p:spPr>
          <a:xfrm>
            <a:off x="467544" y="3861048"/>
            <a:ext cx="8115328" cy="2520280"/>
          </a:xfrm>
        </p:spPr>
        <p:txBody>
          <a:bodyPr>
            <a:normAutofit fontScale="62500" lnSpcReduction="20000"/>
          </a:bodyPr>
          <a:lstStyle/>
          <a:p>
            <a:pPr>
              <a:buNone/>
            </a:pPr>
            <a:r>
              <a:rPr lang="es-ES" dirty="0" smtClean="0"/>
              <a:t/>
            </a:r>
            <a:br>
              <a:rPr lang="es-ES" dirty="0" smtClean="0"/>
            </a:br>
            <a:endParaRPr lang="es-ES" dirty="0" smtClean="0"/>
          </a:p>
          <a:p>
            <a:r>
              <a:rPr lang="es-ES" sz="3500" dirty="0" smtClean="0"/>
              <a:t>Madeira es una isla portuguesa situada a 600 km al oeste de Casablanca, en el océano Atlántico. Madeira da nombre al único vino del mundo que se produce en un horno. La cocción confiere aromas a tostados a un vino que originalmente es muy ácido, lo cual permite además su conservación por muy largo tiempo. </a:t>
            </a:r>
            <a:r>
              <a:rPr lang="es-ES" dirty="0" smtClean="0"/>
              <a:t/>
            </a:r>
            <a:br>
              <a:rPr lang="es-ES" dirty="0" smtClean="0"/>
            </a:br>
            <a:endParaRPr lang="es-ES" dirty="0"/>
          </a:p>
        </p:txBody>
      </p:sp>
      <p:pic>
        <p:nvPicPr>
          <p:cNvPr id="6" name="Picture 2" descr="http://www.gastrosoler.com/vino%20madeira%20letrero.jpg"/>
          <p:cNvPicPr>
            <a:picLocks noChangeAspect="1" noChangeArrowheads="1"/>
          </p:cNvPicPr>
          <p:nvPr/>
        </p:nvPicPr>
        <p:blipFill>
          <a:blip r:embed="rId2" cstate="print"/>
          <a:srcRect/>
          <a:stretch>
            <a:fillRect/>
          </a:stretch>
        </p:blipFill>
        <p:spPr bwMode="auto">
          <a:xfrm>
            <a:off x="1115616" y="1268759"/>
            <a:ext cx="6696744" cy="257689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4536503"/>
          </a:xfrm>
        </p:spPr>
        <p:txBody>
          <a:bodyPr>
            <a:normAutofit fontScale="70000" lnSpcReduction="20000"/>
          </a:bodyPr>
          <a:lstStyle/>
          <a:p>
            <a:r>
              <a:rPr lang="es-ES" dirty="0" smtClean="0"/>
              <a:t>Madeira fue una escala para el aprovisionamiento de agua de la flota mercante inglesa, cuyos marinos se iniciaron rápidamente en el comercio de los vinos locales. El vino de Madeira se volvió, entonces, un artículo habitual de las flotas mercantes que navegaban alrededor del mundo. Por azar, algunas barricas de vino de Madeira no vendidas volvieron a su lugar de origen. Los viticultores descubrieron entonces un fenómeno extraño</a:t>
            </a:r>
            <a:r>
              <a:rPr lang="es-ES" b="1" dirty="0" smtClean="0"/>
              <a:t>: las altas temperaturas</a:t>
            </a:r>
            <a:r>
              <a:rPr lang="es-ES" dirty="0" smtClean="0"/>
              <a:t> sufridas por los vinos durante el viaje los habían mejorado notablemente. A partir de este instante, se comenzó a experimentar con los vinos, sometiéndolos a un calentamiento ya fuera en hornos o a través de conductos a alta temperatura inmersos en las cubas. Esta práctica continua hasta nuestros días y se denomina "</a:t>
            </a:r>
            <a:r>
              <a:rPr lang="es-ES" i="1" dirty="0" smtClean="0"/>
              <a:t>estufagem</a:t>
            </a:r>
            <a:r>
              <a:rPr lang="es-ES" dirty="0" smtClean="0"/>
              <a:t>" (de la palabra portuguesa estufa).</a:t>
            </a:r>
            <a:endParaRPr lang="es-ES" dirty="0"/>
          </a:p>
        </p:txBody>
      </p:sp>
      <p:pic>
        <p:nvPicPr>
          <p:cNvPr id="4" name="Picture 6" descr="http://s3-eu-west-1.amazonaws.com/verema/images/valoraciones/0004/0717/Canteiros.jpg?1311678767"/>
          <p:cNvPicPr>
            <a:picLocks noChangeAspect="1" noChangeArrowheads="1"/>
          </p:cNvPicPr>
          <p:nvPr/>
        </p:nvPicPr>
        <p:blipFill>
          <a:blip r:embed="rId2" cstate="print"/>
          <a:srcRect/>
          <a:stretch>
            <a:fillRect/>
          </a:stretch>
        </p:blipFill>
        <p:spPr bwMode="auto">
          <a:xfrm>
            <a:off x="539552" y="4509120"/>
            <a:ext cx="8112901" cy="18722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714356"/>
            <a:ext cx="4357718" cy="5286412"/>
          </a:xfrm>
        </p:spPr>
        <p:txBody>
          <a:bodyPr>
            <a:normAutofit fontScale="92500" lnSpcReduction="20000"/>
          </a:bodyPr>
          <a:lstStyle/>
          <a:p>
            <a:r>
              <a:rPr lang="es-ES" b="1" dirty="0" smtClean="0">
                <a:solidFill>
                  <a:schemeClr val="bg1"/>
                </a:solidFill>
              </a:rPr>
              <a:t>Portugal es el sexto productor de vinos del mundo y un país de grandes contrastes. Pocos son los países tan pequeños en tamaño que puedan presumir de tanta diversidad de vinos. Aparte de los famosos Oportos y Madeira, Portugal produce una gama de vinos muy amplia. </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smtClean="0"/>
              <a:t>LAS DIFERENTES VARIEDADES</a:t>
            </a:r>
            <a:endParaRPr lang="es-ES" dirty="0"/>
          </a:p>
        </p:txBody>
      </p:sp>
      <p:sp>
        <p:nvSpPr>
          <p:cNvPr id="4" name="3 Rectángulo"/>
          <p:cNvSpPr/>
          <p:nvPr/>
        </p:nvSpPr>
        <p:spPr>
          <a:xfrm>
            <a:off x="428596" y="928670"/>
            <a:ext cx="7929618" cy="5663089"/>
          </a:xfrm>
          <a:prstGeom prst="rect">
            <a:avLst/>
          </a:prstGeom>
        </p:spPr>
        <p:txBody>
          <a:bodyPr wrap="square">
            <a:spAutoFit/>
          </a:bodyPr>
          <a:lstStyle/>
          <a:p>
            <a:r>
              <a:rPr lang="es-ES" sz="2400" b="1" u="sng" dirty="0" smtClean="0"/>
              <a:t>Las cepas Blancas: </a:t>
            </a:r>
            <a:r>
              <a:rPr lang="es-ES" dirty="0" smtClean="0"/>
              <a:t/>
            </a:r>
            <a:br>
              <a:rPr lang="es-ES" dirty="0" smtClean="0"/>
            </a:br>
            <a:endParaRPr lang="es-ES" dirty="0" smtClean="0"/>
          </a:p>
          <a:p>
            <a:r>
              <a:rPr lang="es-ES" sz="2000" b="1" i="1" dirty="0" smtClean="0"/>
              <a:t>Alvariño-</a:t>
            </a:r>
            <a:r>
              <a:rPr lang="es-ES" sz="2000" b="1" dirty="0" smtClean="0"/>
              <a:t> </a:t>
            </a:r>
            <a:r>
              <a:rPr lang="es-ES" sz="2000" dirty="0" smtClean="0"/>
              <a:t>uva de piel gruesa que produce vinos con aromas de manzana. Crece en la región de los </a:t>
            </a:r>
            <a:r>
              <a:rPr lang="es-ES" sz="2000" dirty="0" err="1" smtClean="0"/>
              <a:t>vinhos</a:t>
            </a:r>
            <a:r>
              <a:rPr lang="es-ES" sz="2000" dirty="0" smtClean="0"/>
              <a:t> verdes. Similar a la Albariño que se da en Galicia, España. </a:t>
            </a:r>
            <a:br>
              <a:rPr lang="es-ES" sz="2000" dirty="0" smtClean="0"/>
            </a:br>
            <a:endParaRPr lang="es-ES" sz="2000" dirty="0" smtClean="0"/>
          </a:p>
          <a:p>
            <a:endParaRPr lang="es-ES" sz="2000" b="1" i="1" dirty="0" smtClean="0"/>
          </a:p>
          <a:p>
            <a:r>
              <a:rPr lang="es-ES" sz="2000" b="1" i="1" dirty="0" smtClean="0"/>
              <a:t>Arinto-</a:t>
            </a:r>
            <a:r>
              <a:rPr lang="es-ES" sz="2000" b="1" dirty="0" smtClean="0"/>
              <a:t> </a:t>
            </a:r>
            <a:r>
              <a:rPr lang="es-ES" sz="2000" dirty="0" smtClean="0"/>
              <a:t>se cultiva al sur de Portugal, da vinos blancos secos y vivos, con notas de cítricos. </a:t>
            </a:r>
            <a:br>
              <a:rPr lang="es-ES" sz="2000" dirty="0" smtClean="0"/>
            </a:br>
            <a:endParaRPr lang="es-ES" sz="2000" dirty="0" smtClean="0"/>
          </a:p>
          <a:p>
            <a:endParaRPr lang="es-ES" sz="2000" b="1" i="1" dirty="0" smtClean="0"/>
          </a:p>
          <a:p>
            <a:r>
              <a:rPr lang="es-ES" sz="2000" b="1" i="1" dirty="0" smtClean="0"/>
              <a:t>Loureiro-</a:t>
            </a:r>
            <a:r>
              <a:rPr lang="es-ES" sz="2000" i="1" dirty="0" smtClean="0"/>
              <a:t> </a:t>
            </a:r>
            <a:r>
              <a:rPr lang="es-ES" sz="2000" dirty="0" smtClean="0"/>
              <a:t>cepa típica utilizada para la elaboración del </a:t>
            </a:r>
            <a:r>
              <a:rPr lang="es-ES" sz="2000" i="1" dirty="0" smtClean="0"/>
              <a:t>vinho verde.</a:t>
            </a:r>
            <a:r>
              <a:rPr lang="es-ES" sz="2000" dirty="0" smtClean="0"/>
              <a:t> Otorga estos vinos sus aromas delicados. </a:t>
            </a:r>
            <a:br>
              <a:rPr lang="es-ES" sz="2000" dirty="0" smtClean="0"/>
            </a:br>
            <a:endParaRPr lang="es-ES" sz="2000" dirty="0" smtClean="0"/>
          </a:p>
          <a:p>
            <a:endParaRPr lang="es-ES" sz="2000" b="1" i="1" dirty="0" smtClean="0"/>
          </a:p>
          <a:p>
            <a:r>
              <a:rPr lang="es-ES" sz="2000" b="1" i="1" dirty="0" smtClean="0"/>
              <a:t>Maria Gomes-</a:t>
            </a:r>
            <a:r>
              <a:rPr lang="es-ES" sz="2000" b="1" dirty="0" smtClean="0"/>
              <a:t> </a:t>
            </a:r>
            <a:r>
              <a:rPr lang="es-ES" sz="2000" dirty="0" smtClean="0"/>
              <a:t>cepa nativa que sirve para elaborar los vinos espumosos de Bairrada. </a:t>
            </a:r>
          </a:p>
          <a:p>
            <a:endParaRPr lang="es-ES" sz="2000" dirty="0"/>
          </a:p>
        </p:txBody>
      </p:sp>
      <p:sp>
        <p:nvSpPr>
          <p:cNvPr id="1028" name="AutoShape 4" descr="data:image/jpeg;base64,/9j/4AAQSkZJRgABAQAAAQABAAD/2wCEAAkGBxQTEhUUExQWFhUXGBcbGBgXFxUcHxwcGhccGBgXHRoYHCggGh4lHBwYITEhJSkrLi4uFx8zODMsNygtLiwBCgoKDg0OGxAQGywkICYvLDQyNCwsLDQ1Ly00LCw0Ly0sLC80LCwsNCwsLCwsLCwsLCwsLCwsLCwsLCwsLDQsLP/AABEIAPQAzwMBIgACEQEDEQH/xAAcAAACAgMBAQAAAAAAAAAAAAAFBgMEAAIHAQj/xAA+EAABAwIEBAQEBAYBBAEFAAABAgMRACEEBRIxBkFRYRMicYEykaGxFELB0QcjUmLh8HIzU4LxkhUWJEPC/8QAGgEAAwEBAQEAAAAAAAAAAAAAAgMEAQUABv/EADIRAAICAQQBAwIFBAEFAQAAAAECABEDBBIhMUETIlFhcQUUMoHwQpGh0cEjM1Kx4RX/2gAMAwEAAhEDEQA/ADGXZs1iH9S1HVqAQmLC/wAR71f4w4HcxTviNlIjeTHKmh/KsOqStCJ5KAAI76qRszzdKXFDx1kDUmy1XExeCJ9a+bbOFav1D6dyhNOGHmJ2YYP8OhwBQcDRjUJ0lS1R8v2peSu9gozyBmPYU/uYxpKY8IaVEDzpEEi/5pn/ADUbmbQJCSlIE2gW9ExQ481A2OZuTT7uLoCIv4Jw/C0+r0Qs/pUa8C8hWrw3kd1NuD6kU6K4mQUlXiGJjnyH2/et8FxGVRBkev8AmnfmCO1iDphftaUMuxmoCTf9RuKojOll0pcUUoTBATAtzjqT+tMGMS09eNCx+ZMJPuIg+9LeLybUoy4CDuRvA2sbCO1LxsnPPB/xLNNkGN/cOYazbO0PIaUCi0hJTpCiNzrSNosL853oQ7mIAtv/ALeheLZQ0opQQoWIPQd+9aeMYC4noCb2509sYavidX8ymHFvMPYHDNmFvO6TMhIANu8/aiGMysLSV4dQUf8Atqi/YGd+xpTafUVoBAgm8ztO9OLrSGmkutqKTq0qG4uJkTuKny+xlvzON+YGdzfcXcJn+gxBSZgi/K0QftRJp9l4T8Cu2x9v2obxTgxqS+n8/wAf/Ic/cfY1eyjChxq1FmCKocRHqG9jAGQZlhnEpOm46j/bVQyTEvpUfFjRtM3M2iOdudV8wxmJwjkBUo6KuP3FEsFnjL4BWxCr7QR+hphRhjugwPkTRsJ4NfeXMOCglZ3BhI9PzfavPFJ3k95P3qZam3IGooMWBECtv/pa+oKf7ZJ+W81KCPPc1l/8eRIS4Zjmen02qf8ADkXWdA5TvfkEj9YrRT5QdCQUW6eYjud/YRWjaiRzM9O56nqBtRARZMsIfiyAR/cq5PT+0H5+taKSo7qJ7kkzWBfbbqflWxWLWN9r/pWHmeuRmI5R3Pa/t+9Y4oAQJvFWPwyyLpI33AAF+9aFkD86ASP6vtuP/Ve2mbuMqKBi5ieX+PrW+XvaZE8551YSym51Jv3n3mh2Nbv5VJI7EUQ+ISNRnZDlLJEuJUon/uKUqfrFbYnLGywtPhpSkgiEpAIn0FaYYggJIKUx8JUfoetTYB4qDiZ1pI8qpva0EVUEXbQEw5WbsmK2VZclzAMzp1IUoDVFpIJ+1LvHbDaUG5S4IEJ2PenThDDhxp9lYkJcVHa+9BeJsoQpcOk6URKRzHUGp1HAaDmF/vOUtK8MmRaL0YyzA2DqrJPwJ5z19PvU7WVNuOrWJ/DNmTNir+lsdz9BJq1jMVJ5dgNgAIAHYCnZcnFDsyrQaP1Dvf8ASOoMxGIcmEqt1gWqoFKEmZnYxf2+VWHiJ51Ap4e/PpHQViDjgTp6nJiwiyOZBjMZqsUzbf6TUCSeXI1M6kECPnVMkgk8qoUCqE+cy5nyNbQlk+NS28krFtr7AHnXQsjxTWIK2gAtKfynp1FczbIVMxbepcuxK2HkutqIjeDuKk1WkGYGjTVx95i93GvNMuI8bDn1RPTdB/3vVfhbEBKdMczNFX8yTiPCcCgF3SpOxgGx+p+dbYTAJClbSTPzqIZWGLa45/5lWUbgGEH8RpQ4IIpXcd/DeZsA9NW3ypyzzL9KZF6U8WhJELqrSsCKPXxEMb4lrMs+RiChQQlJSPNG3WjGX5BilAOKhoEWLiiknmfKBq26iqP8M8paXiVPOCUMxCTsVn4SesAEx1IrpeaFbqpGkifKnUBI60/KuPClKL+B/uNxIRxELGLxLP5w6gcj549QoA+9V2s1ZX/1GNPdoxH/AIqkGnfNcK2vTCUoWBczM25RSLxFlhw6krHwLmI2BG4vtvSkuypH9oWRaFiXmkMqkod2/KtOk9B5vh962KHUplKCkdUmRG/xiT8opewuLAIO42IHQ7/SrutbR1NqIBghQ5j9+taVoxVgy9oG5F53MfrubfWtykETb129edQt5tNnWw5/cPKq8dBB+VWIbV/01Qf6XbT6KFvnFYZlSMsDr7/SoVNA7/Pf02qy4rw7KSZPUCw9jevA/p8y1BKdpIA+w60BImgTqeDdbUkLChpV5Vg9f6h0NVsoaUlakaQUpUqFDcjv1rUrw7usDShSrpMEeblI9anylStQ1p0q2kbHvVl9TQLMpZA7GJxQuNQChyO14+Ve8T4MP4fV4mnTcLFoHMGocqw62swvcLQrSrfnSzx3nnnUy2o3MudJ/pH3NIxtSkH5lOPCcrAeKgDF4tOlLbflaRMdVKO6j3NCMXiOh/3pXuIftHOivDvDqnQh92A2VeVJ3VBk26WrVX+ozsu64UqWcj4OW+gLdWWkH4UgSojreyZ96MvcAYYiEuOpUOZKVfMaR9xRkvEmwmbUZOHbQgKUdS1bAHb1o8eUNdeJyMw3tbTiXE+Rv4JQ1QpCp0LHwqjcf2nsfrQprFhcBVv1r6O4q4TZxeFW0ToCgCDvpWDKVD6iOYJqXhTJ8LhE+FhmkpAF1m61nmpSjc/7ECrG9NSFc0TIxhNkjqfNbzlwExvV/CvpQrStEjtuK+heL+DsPj2iClKHgD4bwA1JVymPiT1Br5rdStC1oWIWhSkrHRSSUkfMV7Jh446gEVHLBNtwFoMz8/SjrKvhPtakTK8wDe95p0w69TcjoCK4eoxFTR8x+LlaMO+Clab0qZ1kWtwBIMdqZMj8V1MoQSnrsPmaIYlspiU3p2m0+RhuqvrXcTkQo1RV4cy8YYOtTdcK7i2k/p86LMPqSd7WseXvV78AwHA64CpwCyQTAncECyve1HMOU6NRabUj8whEj5XFA2NTkJbJ13K8RbYBUV0qBMm5+lTY5xCwlKkpVEnzAGPY1Z4oypDSBiGCS0YlPNBPrym3alzDYgm5pq5jgaq4+fn6w2TcJHnuQocA8FtCDedMJBPpt70pYHHlEoWmUyQUGfKZgkdDan5OJpGznCkOqcSJClKMepJmq965LMnKVCCkpCAfiBJhQJAPa4m3TtXrcKsI2mLVTwL8J0kApP5Z2VyUm0pMVdw7SYluTE6goXFhym4HOpGWrmbZPrUACkzaFD6SRtBtel/jDFL0ogQlSjq9QJSPTc+1HcI8QdyByMj0gj5j/FD+JGklsAiFkzYdN7ct6LCQMikiHjQuaE6bgy4YUNLhkDVANvSiL+PKX0JIkR8EXB/qpTydsHUUBWsSpKQTBIqZnOVpJfcVISDJPUfl9a8uWxAxgvQHZnvF+dqw6ioqhzzJbTtAVur9q5u9idyq5Nz3rTPc1XiHlOuHc2HQchUOT5c9jHksMJ1LVNpEADdRnpVKYfM+hxYlwY+YZ4QyoYp6V/8ASbIUv+7ogevOn7Os1QoICWko0KBkdAIgD0odlrKcOgMgQUyCep5mtHk61BI3UYpWVxsJE5mVvWe/HiFmVEkaJJ5RJ+1SvuLCklaVACN0kfejuX4VtoIQ0QAQJJgkzEyT36UcwOHSqSHNaJIU2SCkexuPtSMGmGdPa/8AaoT+zkxcx3EaSWW1K0hatIn8yiPKP96irLbxQe3OuVfxey7wMYFJUrSoSgaj5CkidPTdJ9aKcLcdPOICXmvEIMBaZSTbc2gnqRFSa7R6kEZ1ayO/HXxF4c6bjjInXMFmaTuY9a+aeJcyQ7jcU83dK3nCk8iNRg++/vXdE5G5jWFJK1YZtaYlGkrUDuAVCye8SeUVyPiv+HGKwjwS1/PbV8KgAkjssEwPWYPbautoDnbBuz0B4/2ZJqwN1JF3DOTci1dB4dYKkNEpUG5gkAxE3vXvCXDAaAXiQhak/CkGQD1NoJ+lHcyzMJIHKb17PjR8e8ngdfWDhUg0Y2s562kpabSENJG8cgNgKocTYgKU0U21JUfral/EK0jUSAnmTt2vUD2YeJC9QUECLbRzHrUj/ibZcTIo5MpGCmB8S02DN6lw+IWlRBSQDt7XvW+EKVJCkEEHY/p2rcq0IlR25nc9Pravni3NeZ0VH0jJjFh3CvAgQWlD3I/euIYTOgwdLqisWvbfmO4p9zjO3E4Uo/O5aNomYBPK1cqxWCdVEt6I/tMR619JgZM+MBuh/OJz8gbG5jOM1LphAITzJ3I7RtU7jAUINC8pw61aUNpJO0na25JpmbyBcXcTPZJP61Tp8VAhRxAdhcV4BdW2QAoGEqIEKBEgGdjfftXniaTBlKgZta//APPO9QcQZFiUKUtcFJPlUg27A7FJivMJiVOIAd+NMDV16T19aDJi28/wTCVPXcLMvBca/iH5oO17q6f8h2saq5mhRAJuEmCU7X2M94PyqzkuDDoWFEpKQNiOczbpTNw3icO0VtupCkrjUrumSLf7vUbZgjfURuB1RwxitlOaBsrLSlylJKUk/wDyqnnWfl0JTGlIuR1PU0M4ZW4krcSdIunbed969zPCXEEd6u2IuTbLvw7BSeqR9pQxTlqff4MZOpTxxHipSCFICQfMevoLT7VzfHr0707/AMGMTOJeIJlLMIHQKWCo/QCe9M1Nppy4NAcn7fEPVZtz+mDzOz4LgfDpu5qdPckD5JND+JuGmGghxlJSrV/USLXiFTv60UwudgAazFb59ikrw5vPmH60o6jT5tM3p0OJzRjfG4uKjeLGpKbgpggntcepmjRxCUuB5pWkrAlNiCfzCJkTv0oRhuFcS+4HA4lpnSI1DUomTJCbWiNzV3FcOvMfzPES8gEahoKFJHNQ8xCo9rTXM0+j1GPH6igV39RXkeZXmzY2IF89RpOBYWsOLbbW4JAUpKVadpCSdthMbxUuKy1l0QpCex0i1KeW5gtBUF7Taj+FzIH511MH4nizDaa+0iyYGQyI5h4S/DWYI2vuO30pa45xpcbcCFQQ2u/eJT7yB8624/zRpLjetcEi1idt9h3FI2a5t4iSlE6eajae0chSs2qyFzjUWL7gbeNxhXhXCuqwqCpULhUzeSCZuOtDca9q51SyvFrRh3iCshKkDSnaF6tZ25QnnzqtiMcEgKO3ygcySelJLZGtfFxgXgES6c1cbTpEKTyChPyvNGWnithJIAJkkJ23IpCxeeIKkhvzAKTqN4Am/r7U15fmSU/y1mBMpPK/I9P80Q0+wbiKuaXvibK1tDUhakxvB3E7EbGhvEuYYltsLDp1KVEgCQCCbT6UZxT6I8yk6d99+l62Tw20+lBe1eGm6WwYkkfEo77bARuaDT4VbIDwf2jjmKrRJi3kOKcLbuJcUVhDUBJNlOqUIKupEC/eosTmGISR/NsQCkdiP3ke1PmN4fZcaDCQptIuClVgRt5VTNKeJ4eeSnwlpEoJ0uSIUk+YAcx5h7SasfDtO4gVf9pLZbgmFuFWlEF1waVEQmYm+645TRlCzEKufp9aDZfjLCiKV0WHMtCuJvpmWYBBTA0mxTFj1rnmbs+C8pA2Bt6G4+lP6V0h8SP68QsjYEJ+Qg/WidlbiA61zJcHmAbSST5j/mjOUZeX061vttJP9W5/xSkoEkAXqyjCEKGok/p2qX013X5isrkjmWmGg0gIGw+9B82xKY7irmZ4vSfvSvmDuowKdpsRZtxn1OqzLp8NCVXVlapNEeGM6VgsSl5AkCUrTMakHdM8uRB6gVWQ1arGS4NLmIbSr4dUn0F4roOUKFW6qfL7nbJuHdztOHxLWLQl1pwiQCErnUOkgn63FSuPBAShbolSgEibkkxtN6lyXg1eIAW4fCaMaQAJUOwOw9ar8VcDstFstuOgjzAyndJESIveDyr5x/wxkBfcQv8An+ftOt+a3e09x4wuYgpgGDYEE8h0ooh5KhpOxEUgYPFJKPMoIUCAZMCVSRpJ5GDA5RFSPZv4ezknkBf60WD8WdCFyKf28xGTT3+kwM7xQyw+7h8QoICAClZ/NP5Y3nn3FX8nzVnFO+Hh1lao1KISsJQnbUpSgABPLc0kZ5w54y3HtaitdylUR2AgCOl6ZOA2i3ghyU4tSlTvCfKlPtBMd6S+l0q4/V5sdi65/tcJXdjtjJiMnwi3NSk+MoDTqWSRbklMwBPuetUsx4Rw7g/lgsqt8JJSRzEHb1H1rc4i/lt6VNhsxkhJF+tWaP8AEcbAIy7fiJzadhzEbHZw6l78Cy1ZtRSlAEkq3JUenOfeaxrgFxxJDzwE3AQkqA9yQJ9AR3puxTSA+tYAC1tpBMdJA9dh8hVlLkADe1dTBgxKSQJMXYLQnJs54GxeESVsLDqBBJR5ViJMlJBkDsetqGYHHqCAHJXH5hv/AJ9a7T4kbUjY/hIu4tYbIbaICyYmFKJBSkDuJ7TTc6qwgB/mK2Bxran2kwYU4gG3VQrrKVxvXM+KuFFYZIcQ5qAI3GlQPIi5m9MOWcQHEJQUlIVYLSTF+ZHXrFQ5GGMB058R+L3+0xvafE0I43xpQ20Ugaisi/TTP3A+dSsJULhCzF7JV+1K3EOMLjgBSUobsEqBBvuTN77e1eGobLjIKwgoVu5mQIccUUi+6pNo9+52o2Vlv/qDT6xFbZJmbRb8NLYbIvaTq7ybzQziVeob1E4O6xxc96zA9cTzM8/ASUtGVH83IenU0sqTapkV4tYp6DbFO5c8wzwHgQ9idJE+Qn6inb/7OZ0qW8SFKUYg2jlaq38KMoA1Yg3kEAdh/mpXsavEPrU4FIQkkJQZ+Z70rdWTcPtF5OFnNlYRuSpUrJvEwBfYjnVd7K2Vm38syD1kcx27VM4BNzBJ/wB9a8Mp0wRtE7g1UGYdGeyanJlNubgnNcAGVwkyhUlPXuD3FWeD2Qcax0LgkdRBkfKt8xKnGoSCYMwLx1qnlIcZcbeAjQoKE84Nx8pFUBicZvvmeR9pB8T6aRjgsAjlyqvnrXiME/mQdQ9NiPl9qWMLmSFoS404NKoi/M/lPebEVeTnhAKSmZBHzEVzcX4kjWuXidJsBABSLeLbuB/vamXJeHmi0C4olar2MQOlhv60kZnmgS8jmkTrI79PTejuFxpABbXIIm0wffae1J0+XHiO7IvB6+k10cj2xixHCDSzCHVpO+yVfS1LOHIZedwylA6FnSr1FxHI8/c1rmWbO3JWUk/0zJjkKAFIU4t1ZV4jhlRk7+h+VUZnxalSEWvrEgNjNkxoDcKmTI6VK9iUIlaoEc6ArW+ICV2G+oA27SK8bwSlmXVFXT/AqXTaXLuqhGZci1ZmuBzUvPuE2I+EdUbA/O56TRhvE9aVcxy51Lg8AEuX0BIJ9iOY60ZwuW44p1LYCVR8IdbP0Krek10kTOhNC5KWQjuGA+N6XTxKhOMWxzCUkRe95FtoGn50NzPOsQhRaDK23Nv5gjewI6iecxXVeE8gwuDwwB0qcX5nHDdSlG5vvvVSI2UEN7YpqnLuOMyCmigNlS1C0piP7pO8Sdr3q9wvlqcE0ISlT60hTizeJFkJnYD6zTlnWFacbUiQtCgbEf7FLj1ySNyBynapM7HTqAG75uPwLuJuHGcaFJCjY8xUGOZZxCdDo5GFjdPv07bUOQSbcv1raUg3MG0TtewA+VI//TcttUX8x35YQYcj0GWySBuDv7Eb0uZgVFRkkin8q8xjt9qP8OcLMKaK1JlS5meV9u1VZ8Q9rIO5KxJ4M4uaLZBww7iidEQNyaPcS8EuNO/yxKVG3anf+HvDrmFQrxD8RmOlTrbHaO4O35mcNcJrw7enxD6UJxuCV+IWgEmLk9zXR1kAVzjOM7DeJXpE6t/aj1OJMJX/ADPNypnKHSNyqINuYr0YVwALSRpuQZAFuV/2rHHUoBtKuSt+fSoFlS1gapnnTRI75hThkJS6pxRBKQdhANtjtQ7Gr1rWqwJJsBYdh0FX8Np1BLZ5H/yMGTVRxU7iCncGg87o7+mpc4Yxiw8hoEJSsibgcu9jTRxOkhOlDhAi8GDSWhmxUD5pGnud59NquY3FOFPmkqIuamy4lZwwAuVYM59MpKuAxqUfy3LpnyqvbqD2qycWkT4Tskb6CfrFLeZnyEE+aZj9KMcC4cLZdJ+LxAPbSI/WrDpgy75uLOf0xrytqWkrUSSUySSTvuJNVccuNuUH61rgcyDUtrMJ/Keknb0rMbikkWIIpbbVWuow8mzDqHgoJWnYif8Afr8q8cxASJpYyB55xxTeHHiAXVeyZ56tht9KYsdkD2gkuImNvMfrH6VSjZALCwHAPmH8CoNtBQ+NwST0BuBU4xU89t79aGjEShHoPsJqRDtomp21jFuDN9ES5j8KjENlKgCtMLaVzC0+YJnfSqNJHeeVUsLj9YBBlJAKT2ImrGHe0SpRhKZJ9Bc1ynLeJ3GJSiFpJJ0KmEyZsRt6Ux8mTIoZOxPKgBIM6ewohV/950CdxY1rQZ08lDkedDsp4iexKijSlsAciSd73P7UXbwQio3x5MvsI6jkIQ7pXcbJSQHdQMWmsYCWyL61xCTySOcVdRliN4rM3wRDaShJJSFmB0CZ+Uj61i6PIoJuOfV2Ns3OKS2grWYAuf29TQ3h3jp5pYSq7ZV7iTypVedcdAUpSiBt0v0FZogTb9ac/vUBpyMmYlvbwJ9ClxOIaSpBBMSKs4PG6hH5huK5vwDmbhbkQot2vzB5etX8Zxs0hyUHzmQps7gilrnZeRwfP1HzHY6cSxxe9jwT4N0dBvXOMa1iUHW4lSZO9dHw38RGYhxCgrpE0E4o4nRiUhDaOe5FKZx3394dzmYbAmepgVNg1kykASoEJ239a2wWUvYhSi02SkE6lmyE/wDJavKPSZq4jIjc+PhpE7OKtaBcIj3mrGyIDRPM54U3JXsheYcHjlDao+ErTqEgx8MgfOocNhYWnxEyDzmxta43INWOJsd4+IWtN9ryCDAANxyoZgMeULJneRE9t/akqcjpZ7I6+Ia8N1NcxxDsA3CSTAEJ26AVpluOWVAGCJHx/WKlzZetIO0SIHQx5vuKBBce2xH0qnGgdKqYm5Wk+eYPQ4B+U3+teZFnIwjxBktrACwORGyh1j7GrwUX2QgESIM9I5HpSvj0EKM1VpzY2N2P5ccw2MGHRnXsqwjTqQ/ZYPwdO59as5iwnTsKEcE5in8E1H5ZQqORBn6gg0QzTEAptS2zIlr5Eo2FqMZ8lwiGWglIAJuojmrmf09qmxMKBFDcHjgoJImFJnsNpE9Z5VZS/JimY86sKnmxkQGtwtEgiUE/L0rE5u1/V7QqftRbGhASpSyAlIJJPIASTS7lbKVALH5rj3vXOy6O8ntNXHLlpeRL631ugpCVBA3kXVbbpFL/ABPkaUpDyUwZAWOyjCSR1m003NCQEyQJBt2qnxQNWHKAbrKAP/FYUbeg+1dDHpwiERDPZuJmWr8FaXOWyvQ/rTsw8lQBSQQeYNKqMmXEEz6p/wA1CwlxtcSUnsSAajyB8ZsR6MrCo8eOAJPL9KaOHcMFNzY6xfsNo+9c9y9gqnUoqnqZi3LpRnAZ+cM6lk3RAk9z/o+dazt6e5uplqGqJuZ4IsPu4cXUhyEmfy/EDHoRVBDY1HUd94ph47eScapxN9QSfkgA+9AlLHIkHelH6SDOea+If4RzMMP6PyLt79ao8d4BSMR4iTAX5gR9ao30pM87etEc1xpeYSlRBWjbuDSRa5A0Vcr4MBaAoGTz9atswDQLB4oMzOxqdvP2p3FY+FyTtFiWYSGEk4cZfKVHSr8OpXmVMJBGxiZVvBgGtcdlq25BQBAnfcdhv050/YvDMYYIRpQEBOmVaTE7nzTEmb9aAcQPJSwpIgjy6SmTaZF+kfap8esOXICo4P8AL+8lagauKjDs2Nj8vU166ykjmD1/3etENlUxyvJtb1Nh0rbEnygjqYJgdt5g10a54hV5kKyqfMqbW/3YVRcSJkGB3NW31apAUD6f4quWEmJXsCSY6W3POnJx3DVCxqUnFKbXrSYPUVBmOKLtyBq6xv8A5q9iFAgGJHf/ABVR5em6SB0gCqUIsGuYZxkcXxL3AeY+G6ts7OAQDtqTcehgm9NuMzBCQZSqfQH9aE8KZcPALqrqWSJ6AGIHqaIuZM6oSpQCeUiTSNXgGR7rmUYX2rCmDfWy0lQEhYCik/3CREbGKnOfgf8A61/T962wLgLSRuUAJPsIn5Vv4SaX+WDG1NQvVrsQHn2NexKfBA0oXbSN1ep6dqIcP5BiGGktlaVxtNo/tB5j1q9lYSX/APgkn3Jj96PPMhWm535frTxjG0r3F7jdwWnD4hIkIBI/u/xQrDrcW4S8IUkxp/p/f1p0T8poBxOAlTbsEa5SrldOx+R+gpzIMY3WePmLssanqWjqBBEAXEc6GcQIQ3oWYF1T6WM/M1cw2PH7Xv6QK1zbJzim1D4VaFJSCbXFj2vz7UJ2ZUIHZnjaG4Jb4ow6BCFBauQG3udgKEoxzrhK1OGSZtEegpVw2BU2socSUrQSFJ5gg3mmvLm4QDHv0/zU+VapO5NmzMT8QmvEKcaSDdbZIkgXCrwbcjVDUoqKoQARAgD7VawhI1DmoRHWTvFbrwxstIMdOnUelTkHqesstyuFKUIMHpYDlUXhxskVIsdzIvVRx42v/wAaTyYpmA7m7mTeKw44ndHxCkVlA1R612TIghvDurUORke1cnw2CKlk8iSfnVH4fqCxyKegRUq0inmdDwfETzkpCA4IJAGkaeZB1dhWmcPaYad1aFJSRESD8UgGwAPlIn8u1A8twbjzh8EEFIJUowEoH9SlGyQO9zFppiz9YKWUeOl5ahJdUUpSI8sQAFDbdRuOQqY4kRxtA/n+P9zTjXuLrjRnQZJtpE7CJNerZBgGLWAOw5z0uanSiFdVEXv16GtYAHMqO3QDn603dC2iUilAi5m8jb02qB1MzINvl8qsJw4HWd/asUuQZvHSmg/ENVuCnkmPLVZzCnYmO1F3SEkEQNoioMR5lTzUb1QmQwvTBhbhjFQ0WN9JJSfXf6035e3LInv8qGN5a2y2NG5AJVG8j7dqMNPJ8MX5b0G681seKjCvt4ECuYVxTwDJhSvlHOe1MCMjgDW4pSuemEj9TVXJsSkOOq/pSI9zf9KOqcFjMTHMc+V6bjGIkmAQ1VADeFGHe1X0qGkkknnY/wC9aOB7oelR43DhxMUvy82vwxChFgeXv7UvNvxG16M1KYUY0IxHmiDEC/K9AuL1lxTSY8gJOrlJsRI5gD61ZwjDhusx2H2miv4VsoKFDyqidhfkb86bjGTIhDcfeBk2qeIHyvDoSBAFG2omYvH+aXmV+G4tomSgkT9j8ooi/mzTKCtxUACY5nsBzNFjy4+ujMKEi4l8bYdIx/lEqU0gkTzg7+wHyqxljv8AJCEi8kqMCTPLsIpbxGarxWIW/BTrNh/SkeVI+X1mmfBv2sAmI29Bee5qfN/3akORhXElaaIUFR8Nx+g+dTlokyVAJWATp2Sf/e471u7pUmYCSTBuq8QZrXDBOlW4Ik9iAd+s72oCPBm4q6g3FFQlJvFUncPABB8w5dKKO4bUDcEpk7/l6e1VlIggKqZrUzHW5bx+LH4NY1aVKT8zSjlqwN6NuYTxAQFfOhqMiVMTW6fZjUgns3L/AMPZVQg/MZMQpbiA0hPhshR8jYVpB/qUblSzG57e1DGtFJLSgkFO2mOYFif0mmR95K/FV4oRc65UpN5gAaLK1ST0tegOZjSEgqAINklN9JHxExfYR60nGxPiABfcoNoHp37VGUwbEkbVNeDJsYgfrWm3ftTQYwCRlMT/AL6CoHFx6VK4qBUOHZHxL25CmD5Mcq81Maw5I1abDmarjFJC0jkCJohicxWRpCRpIgVROHEbCaNDf6pRkXGoAQ2fMeMP5kaSLAW9Ko5bgR43nWpLY3A5nkO1CslzlwKDQT4mohKb37D0pn/AlCrmVGCQNvQUtw6pdXUAUTLGPQGzKEeXYhI/Lz571ZZxiFiAZ+49jsanW2FAdwPtQzFZSnfbuLU5kce5KiwR0ZfezJphBcecCUjcqt7Abn0G9CMizZOK1PAESogA7gDb5i/vQDIuHfxOMddeBLTZAbBM6j/V9Nu9ODmSxKm5SRyA3joBvTTvKLXJ/wDkV7d0ItEVN4YURO3MEb7EX7GhAS8kxokj+k/oaorzZ50FLaQkbEk39O1aNR4ZTMKDwZPjcAl59SwJBMW/tAFAeKUtMlWq4hI0jcnmPamHBYR/QpKSlCiDpVEwetc1/BuvPlDyzrCilU3gzeibbt3kVfcEfE3ybSCTykwOe9hTNg0kQSkgHYkGD6HaoU5EnDCCdd5nlGna15mfpRZLi9IQ4SSkCBa1uXP2qMZFbJYnPygeZYwzIUtIBBO+kmJ2gA7T+1a4jDrZWdcpKUqISRfSfSxBk8zWjA8x2tG/LnIrfNcW64AFgLgGFHfnad7E03KaFwcbKB9ZA/hwfMDEgcuQ3qi6jSFpmwInv2FFWlAshRkQYPytaqWLw5kcyoTU2T9O6Vbb6gtrDyeYB+1XUC8DlUzzWi3PnWmHRepGe+ZSq7eJMMIgfEdJFtrKPIgAbzAJqhi0KDigQSkjUATtI3pgbyxam4JMCbFIHmHXmbxQjPmQhXlgbdeW9z3olbmoIgpKb7WrZWHO8W7/AHqRhKQNbpj+kDdVV3sQpXLSOlO5J4lSY6HM1cSJ5H7CoH13saxaelYWhTRQh/aehKjcxHStHFCLVu7WhaJ5QK0TLlrhBYRikqO8Kj1I/aaeMzbJAUD5twRXN0koWlaTBSZp7yniFhxASohtQ3CjA9jzphYng9f8zyAfvPMJmDhUEeH5uxtbnBokrCqV8Z9ht/mq+CxLSn4QtBVpNgQenSipJi8TzivacC+bm5R8Qdk6Qh1xPOxHobH7CjwVtBml3MgUEOJ3H68q9ZzcGxSoHmInei/MjGxUxZw7hcZWB5pm0C33M0sZeoFxak7FaiPQkxRTBOlQISjSnoefbtQHPcSnALQSlXhuTEQYI3TeOoNPbIWUFRxEhADRMaGhFybVzB/FpVi8Q4i8qVp+01LxDx0txstsJKAbFZiY5gAbetLOVP6VpJ9K9mt8deIPCmH8M+5OvVcGfr050RaxMiZ83Mfc/Oq6meY2Nany3G9cskHkSdksUYWwepbhCElZAKoHQC5NXW4Vyi09L+tHP4fYpoJWpKQlxVlH05DoOdEOJMAlxIW2lIUklSoEagRfbfrTSWZLnvyRCbhzFJgQh1B6BSfY/sazK2/EKQJJSD9a2GHJJUmfKDq7Dai3AbQBdJ3gAfWki2pD/PMdpRuqK+IBCiDvN6kwyb0V4ly0pWVgWNCsEq9TOCoox5Smjc1jFOtqW4ANKlRFoGkD1N+dJubYaXQJ3AHPnTZkqfFT4YO6iCLbc1dhFWs64YSh5pxI1oBEg3MdabjRmYsOAIWPGN0Ts54dVhylaiVyPi6dqCZmIEpFq7listS63pIkEUn4HhMoxEKTqb5TVT4mRgRyI3s8TmODQVG5tUyxBrt44aw4H/RR/wDEUOzDgnDOCyNB6pJH02prYXu5gK1OPeGedepkb8tqL5hh/CcU2fyki4+VUsS2AOtTh74MLbKLiOvvWr7Ij7VOtGxivdNjFMDQSIIaKkLCkkpUm4I5Gm7C8bLSkB1rUf6kq0z6gil0t3HesW0KazBu4sEiM+Q59+KxBQpIQCk6bySQZgnnaYFNzeFA5VyZKSlQUgkEGQRyI5015fxxAh5slQ/MiL9ykxHsaygDuUQw9imMfMOmB27Um/xXxKf/AMdkXUNSz2BGkfO/yqvjePf+01fkVxb2BvSlin3HVla1FSlG5P8AtqpGb21US4A6MLYHh9Cmi4T5o2oGrCELgCjeBx6kJ0k+1WcCygrk8654yvjLFuR4hlFegvE3wLaktgL3qB43q9i7GoWMOXHUoG6iAKnVrO4ydwf0xj4BwilKURtTt+AO81JwtkIwzemZJuTRwoFdPDjITmUK+wBYl5xhEtMrUkAFRG3M9Ki4TwXkWf7vsL/WivF+AK2wUz5VAwOnP1NXeHsGW2EBQhRlR9Tekqn/AF+uAP5/7h2BTCQOZcFiFAH1oc/w4gnYD2pp01qoCqHwo/Ym+pKGU4BLZUpKACbC3IVb8K96m01sE0QUCAW5uY2K9gVmivCKO4E2mvYqMVsDXrmVEfjvhNx5YeZuqIKf1mqGWfw5cUAXXAnsBP1NdKArFGknChazC9QznOa/w4UEktOSY2I39xSNistW0ooWkpI5Gu+hdCeJskRiWzYax8J/SgyacVaQlezTTg5m46VqE2uKY884aeZMqTGraL+3rQBbKkLKVggjkRSAfExhUiKKNZDkjeKZcbbSr8UkFSb+VQEWI5VHlmVrxCwhAJJ/2TXSP4e8KuYR1bjsCU6Reeck0eO2NCD0LnHvwxSopWClQsQoEG3Y1uGwDX0Dn+QYfFph1AJ5KFiPQ1znNP4dOtn+UQ4nvY/5osoKdzy8xGiL1dw9oJPtXVcp4Nw4YQl5sKXuT36Ul8dZQGX5bTCCLdJpDWQL8zWWgSPEEOAlM39aY+DMr8TEIKtk+b9qacj4bbdwCELTClCZ5ybzTBk+ToZQhIuUiJ61iYGYj47gAKvJ/hl4iK1U5U7oqk4a6R4nk903mtVOVVefiqqMSSalyPR4jxj8wrNe6ajbVUwp6HiLPE2FSBNZWUcW0yK1ArKytmCeRXorKyimzK0VWVlKbuaJHUiTXlZRDqEZ662FWUAfWhmccPYfEQXGwSNlCx+Yr2srWUEciACZ7kmSs4dMNJieZufnREmsrK8gAWhCJ5kZNaE1lZSckMTVdV8wy5t4JDiZgg1lZQ0COYVwkEgAAbCpUVlZTP6pOepjlVVJrKyvN3CSQqaFRoaE7VlZSyBHgmWQmpUCsrKJYoz/2Q=="/>
          <p:cNvSpPr>
            <a:spLocks noChangeAspect="1" noChangeArrowheads="1"/>
          </p:cNvSpPr>
          <p:nvPr/>
        </p:nvSpPr>
        <p:spPr bwMode="auto">
          <a:xfrm>
            <a:off x="155575" y="-1881188"/>
            <a:ext cx="3333750" cy="39338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albarino.jpg"/>
          <p:cNvPicPr>
            <a:picLocks noChangeAspect="1"/>
          </p:cNvPicPr>
          <p:nvPr/>
        </p:nvPicPr>
        <p:blipFill>
          <a:blip r:embed="rId2" cstate="print"/>
          <a:stretch>
            <a:fillRect/>
          </a:stretch>
        </p:blipFill>
        <p:spPr>
          <a:xfrm>
            <a:off x="2267744" y="2204864"/>
            <a:ext cx="2000264" cy="857256"/>
          </a:xfrm>
          <a:prstGeom prst="rect">
            <a:avLst/>
          </a:prstGeom>
        </p:spPr>
      </p:pic>
      <p:pic>
        <p:nvPicPr>
          <p:cNvPr id="7" name="6 Imagen" descr="índice.jpg"/>
          <p:cNvPicPr>
            <a:picLocks noChangeAspect="1"/>
          </p:cNvPicPr>
          <p:nvPr/>
        </p:nvPicPr>
        <p:blipFill>
          <a:blip r:embed="rId3" cstate="print"/>
          <a:stretch>
            <a:fillRect/>
          </a:stretch>
        </p:blipFill>
        <p:spPr>
          <a:xfrm>
            <a:off x="2411760" y="3429000"/>
            <a:ext cx="2037930" cy="881056"/>
          </a:xfrm>
          <a:prstGeom prst="rect">
            <a:avLst/>
          </a:prstGeom>
        </p:spPr>
      </p:pic>
      <p:pic>
        <p:nvPicPr>
          <p:cNvPr id="8" name="7 Imagen" descr="uvas-blancas.jpg"/>
          <p:cNvPicPr>
            <a:picLocks noChangeAspect="1"/>
          </p:cNvPicPr>
          <p:nvPr/>
        </p:nvPicPr>
        <p:blipFill>
          <a:blip r:embed="rId4" cstate="print"/>
          <a:stretch>
            <a:fillRect/>
          </a:stretch>
        </p:blipFill>
        <p:spPr>
          <a:xfrm>
            <a:off x="4283968" y="4653136"/>
            <a:ext cx="2214578" cy="857257"/>
          </a:xfrm>
          <a:prstGeom prst="rect">
            <a:avLst/>
          </a:prstGeom>
        </p:spPr>
      </p:pic>
      <p:pic>
        <p:nvPicPr>
          <p:cNvPr id="11" name="10 Imagen" descr="OdrodaGalery.ashx.jpg"/>
          <p:cNvPicPr>
            <a:picLocks noChangeAspect="1"/>
          </p:cNvPicPr>
          <p:nvPr/>
        </p:nvPicPr>
        <p:blipFill>
          <a:blip r:embed="rId5" cstate="print"/>
          <a:stretch>
            <a:fillRect/>
          </a:stretch>
        </p:blipFill>
        <p:spPr>
          <a:xfrm>
            <a:off x="1691680" y="5877272"/>
            <a:ext cx="2343146" cy="7920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8229600" cy="5572164"/>
          </a:xfrm>
        </p:spPr>
        <p:txBody>
          <a:bodyPr>
            <a:normAutofit fontScale="92500" lnSpcReduction="10000"/>
          </a:bodyPr>
          <a:lstStyle/>
          <a:p>
            <a:r>
              <a:rPr lang="es-ES" sz="2600" b="1" u="sng" dirty="0" smtClean="0"/>
              <a:t>Las cepas Tintas: </a:t>
            </a:r>
            <a:r>
              <a:rPr lang="es-ES" sz="2000" dirty="0" smtClean="0"/>
              <a:t/>
            </a:r>
            <a:br>
              <a:rPr lang="es-ES" sz="2000" dirty="0" smtClean="0"/>
            </a:br>
            <a:r>
              <a:rPr lang="es-ES" sz="2000" dirty="0" smtClean="0"/>
              <a:t/>
            </a:r>
            <a:br>
              <a:rPr lang="es-ES" sz="2000" dirty="0" smtClean="0"/>
            </a:br>
            <a:r>
              <a:rPr lang="es-ES" sz="2000" b="1" i="1" dirty="0" smtClean="0"/>
              <a:t>Baga- </a:t>
            </a:r>
            <a:r>
              <a:rPr lang="es-ES" sz="2000" b="1" dirty="0" smtClean="0"/>
              <a:t> </a:t>
            </a:r>
            <a:r>
              <a:rPr lang="es-ES" sz="2000" dirty="0" smtClean="0"/>
              <a:t>uva oscura, de grano pequeño, que crece en la región de Bairrada y produce vinos tánicos, con mucho potencial de guarda. </a:t>
            </a:r>
            <a:br>
              <a:rPr lang="es-ES" sz="2000" dirty="0" smtClean="0"/>
            </a:br>
            <a:endParaRPr lang="es-ES" sz="2000" dirty="0" smtClean="0"/>
          </a:p>
          <a:p>
            <a:endParaRPr lang="es-ES" sz="2000" b="1" i="1" dirty="0" smtClean="0"/>
          </a:p>
          <a:p>
            <a:endParaRPr lang="es-ES" sz="2000" b="1" i="1" dirty="0" smtClean="0"/>
          </a:p>
          <a:p>
            <a:endParaRPr lang="es-ES" sz="2000" b="1" i="1" dirty="0" smtClean="0"/>
          </a:p>
          <a:p>
            <a:r>
              <a:rPr lang="es-ES" sz="2000" b="1" i="1" dirty="0" smtClean="0"/>
              <a:t>Castelao </a:t>
            </a:r>
            <a:r>
              <a:rPr lang="es-ES" sz="2000" b="1" i="1" dirty="0" err="1" smtClean="0"/>
              <a:t>francês</a:t>
            </a:r>
            <a:r>
              <a:rPr lang="es-ES" sz="2000" b="1" i="1" dirty="0" smtClean="0"/>
              <a:t>-</a:t>
            </a:r>
            <a:r>
              <a:rPr lang="es-ES" sz="2000" b="1" dirty="0" smtClean="0"/>
              <a:t> </a:t>
            </a:r>
            <a:r>
              <a:rPr lang="es-ES" sz="2000" dirty="0" smtClean="0"/>
              <a:t>se cultiva mucho en el sur.</a:t>
            </a:r>
            <a:br>
              <a:rPr lang="es-ES" sz="2000" dirty="0" smtClean="0"/>
            </a:br>
            <a:endParaRPr lang="es-ES" sz="2000" dirty="0" smtClean="0"/>
          </a:p>
          <a:p>
            <a:r>
              <a:rPr lang="es-ES" sz="2000" b="1" i="1" dirty="0" smtClean="0"/>
              <a:t>Ramisco-</a:t>
            </a:r>
            <a:r>
              <a:rPr lang="es-ES" sz="2000" b="1" dirty="0" smtClean="0"/>
              <a:t> </a:t>
            </a:r>
            <a:r>
              <a:rPr lang="es-ES" sz="2000" dirty="0" smtClean="0"/>
              <a:t>cultivada en la región de Colares. Con esta cepa se elaboran vinos firmes y aromáticos.</a:t>
            </a:r>
            <a:br>
              <a:rPr lang="es-ES" sz="2000" dirty="0" smtClean="0"/>
            </a:br>
            <a:endParaRPr lang="es-ES" sz="2000" dirty="0" smtClean="0"/>
          </a:p>
          <a:p>
            <a:endParaRPr lang="es-ES" sz="2000" dirty="0" smtClean="0"/>
          </a:p>
          <a:p>
            <a:r>
              <a:rPr lang="es-ES" sz="2000" b="1" i="1" dirty="0" smtClean="0"/>
              <a:t>Tinta roriz-</a:t>
            </a:r>
            <a:r>
              <a:rPr lang="es-ES" sz="2000" b="1" dirty="0" smtClean="0"/>
              <a:t> </a:t>
            </a:r>
            <a:r>
              <a:rPr lang="es-ES" sz="2000" dirty="0" smtClean="0"/>
              <a:t>cepa tradicional de la región del Duero.</a:t>
            </a:r>
            <a:br>
              <a:rPr lang="es-ES" sz="2000" dirty="0" smtClean="0"/>
            </a:br>
            <a:endParaRPr lang="es-ES" sz="2000" dirty="0" smtClean="0"/>
          </a:p>
          <a:p>
            <a:endParaRPr lang="es-ES" sz="2000" dirty="0" smtClean="0"/>
          </a:p>
          <a:p>
            <a:r>
              <a:rPr lang="es-ES" sz="2000" b="1" i="1" dirty="0" smtClean="0"/>
              <a:t>Touriga nacional-</a:t>
            </a:r>
            <a:r>
              <a:rPr lang="es-ES" sz="2000" b="1" dirty="0" smtClean="0"/>
              <a:t> </a:t>
            </a:r>
            <a:r>
              <a:rPr lang="es-ES" sz="2000" dirty="0" smtClean="0"/>
              <a:t>una de las mejores cepas para la elaboración del oporto.</a:t>
            </a:r>
          </a:p>
          <a:p>
            <a:endParaRPr lang="es-ES" sz="2000" dirty="0" smtClean="0"/>
          </a:p>
          <a:p>
            <a:endParaRPr lang="es-ES" sz="2000" dirty="0" smtClean="0"/>
          </a:p>
          <a:p>
            <a:endParaRPr lang="es-ES" sz="2000" dirty="0"/>
          </a:p>
        </p:txBody>
      </p:sp>
      <p:pic>
        <p:nvPicPr>
          <p:cNvPr id="4" name="3 Imagen" descr="intro10.jpg"/>
          <p:cNvPicPr>
            <a:picLocks noChangeAspect="1"/>
          </p:cNvPicPr>
          <p:nvPr/>
        </p:nvPicPr>
        <p:blipFill>
          <a:blip r:embed="rId2" cstate="print"/>
          <a:stretch>
            <a:fillRect/>
          </a:stretch>
        </p:blipFill>
        <p:spPr>
          <a:xfrm>
            <a:off x="1071538" y="1597240"/>
            <a:ext cx="2202426" cy="965198"/>
          </a:xfrm>
          <a:prstGeom prst="rect">
            <a:avLst/>
          </a:prstGeom>
        </p:spPr>
      </p:pic>
      <p:pic>
        <p:nvPicPr>
          <p:cNvPr id="5" name="4 Imagen" descr="externo-b816e273ff5c6bd1279dc0b33616922b.jpg"/>
          <p:cNvPicPr>
            <a:picLocks noChangeAspect="1"/>
          </p:cNvPicPr>
          <p:nvPr/>
        </p:nvPicPr>
        <p:blipFill>
          <a:blip r:embed="rId3" cstate="print"/>
          <a:stretch>
            <a:fillRect/>
          </a:stretch>
        </p:blipFill>
        <p:spPr>
          <a:xfrm>
            <a:off x="5436096" y="2132856"/>
            <a:ext cx="2286016" cy="952513"/>
          </a:xfrm>
          <a:prstGeom prst="rect">
            <a:avLst/>
          </a:prstGeom>
        </p:spPr>
      </p:pic>
      <p:pic>
        <p:nvPicPr>
          <p:cNvPr id="6" name="5 Imagen" descr="1.jpg"/>
          <p:cNvPicPr>
            <a:picLocks noChangeAspect="1"/>
          </p:cNvPicPr>
          <p:nvPr/>
        </p:nvPicPr>
        <p:blipFill>
          <a:blip r:embed="rId4" cstate="print"/>
          <a:stretch>
            <a:fillRect/>
          </a:stretch>
        </p:blipFill>
        <p:spPr>
          <a:xfrm>
            <a:off x="3131840" y="3645024"/>
            <a:ext cx="1857388" cy="785818"/>
          </a:xfrm>
          <a:prstGeom prst="rect">
            <a:avLst/>
          </a:prstGeom>
        </p:spPr>
      </p:pic>
      <p:pic>
        <p:nvPicPr>
          <p:cNvPr id="7" name="6 Imagen" descr="CVP_A5327.jpg"/>
          <p:cNvPicPr>
            <a:picLocks noChangeAspect="1"/>
          </p:cNvPicPr>
          <p:nvPr/>
        </p:nvPicPr>
        <p:blipFill>
          <a:blip r:embed="rId5" cstate="print"/>
          <a:stretch>
            <a:fillRect/>
          </a:stretch>
        </p:blipFill>
        <p:spPr>
          <a:xfrm>
            <a:off x="6012160" y="4293096"/>
            <a:ext cx="2381250" cy="1004882"/>
          </a:xfrm>
          <a:prstGeom prst="rect">
            <a:avLst/>
          </a:prstGeom>
        </p:spPr>
      </p:pic>
      <p:pic>
        <p:nvPicPr>
          <p:cNvPr id="8" name="7 Imagen" descr="touriga_2.jpg"/>
          <p:cNvPicPr>
            <a:picLocks noChangeAspect="1"/>
          </p:cNvPicPr>
          <p:nvPr/>
        </p:nvPicPr>
        <p:blipFill>
          <a:blip r:embed="rId6" cstate="print"/>
          <a:stretch>
            <a:fillRect/>
          </a:stretch>
        </p:blipFill>
        <p:spPr>
          <a:xfrm>
            <a:off x="6012160" y="5661248"/>
            <a:ext cx="2357454" cy="857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4 CuadroTexto"/>
          <p:cNvSpPr txBox="1"/>
          <p:nvPr/>
        </p:nvSpPr>
        <p:spPr>
          <a:xfrm>
            <a:off x="857224" y="1571612"/>
            <a:ext cx="7286676" cy="3970318"/>
          </a:xfrm>
          <a:prstGeom prst="rect">
            <a:avLst/>
          </a:prstGeom>
          <a:noFill/>
        </p:spPr>
        <p:txBody>
          <a:bodyPr wrap="square" rtlCol="0">
            <a:spAutoFit/>
          </a:bodyPr>
          <a:lstStyle/>
          <a:p>
            <a:pPr algn="ctr"/>
            <a:endParaRPr lang="es-ES" sz="2800" dirty="0" smtClean="0"/>
          </a:p>
          <a:p>
            <a:pPr algn="ctr"/>
            <a:r>
              <a:rPr lang="es-ES" sz="2800" dirty="0" smtClean="0"/>
              <a:t>Se distinguen tres regiones vitícolas delimitadas por dos ríos importantes: el </a:t>
            </a:r>
            <a:r>
              <a:rPr lang="es-ES" sz="2800" b="1" dirty="0" smtClean="0"/>
              <a:t>Duero</a:t>
            </a:r>
            <a:r>
              <a:rPr lang="es-ES" sz="2800" dirty="0" smtClean="0"/>
              <a:t> (Douro) y el </a:t>
            </a:r>
            <a:r>
              <a:rPr lang="es-ES" sz="2800" b="1" dirty="0" smtClean="0"/>
              <a:t>Tajo</a:t>
            </a:r>
            <a:r>
              <a:rPr lang="es-ES" sz="2800" dirty="0" smtClean="0"/>
              <a:t>. </a:t>
            </a:r>
            <a:r>
              <a:rPr lang="es-ES" sz="2800" b="1" dirty="0" smtClean="0"/>
              <a:t>El Norte </a:t>
            </a:r>
            <a:r>
              <a:rPr lang="es-ES" sz="2800" dirty="0" smtClean="0"/>
              <a:t>de Portugal se extiende sobre cadenas montañosas y están bordeada por el río Duero. </a:t>
            </a:r>
            <a:r>
              <a:rPr lang="es-ES" sz="2800" b="1" dirty="0" smtClean="0"/>
              <a:t>La Zona Central o </a:t>
            </a:r>
            <a:r>
              <a:rPr lang="es-ES" sz="2800" b="1" dirty="0" err="1" smtClean="0"/>
              <a:t>Ribatejo</a:t>
            </a:r>
            <a:r>
              <a:rPr lang="es-ES" sz="2800" b="1" dirty="0" smtClean="0"/>
              <a:t> </a:t>
            </a:r>
            <a:r>
              <a:rPr lang="es-ES" sz="2800" dirty="0" smtClean="0"/>
              <a:t>está situada entre el Duero y el Tajo. Por último, </a:t>
            </a:r>
            <a:r>
              <a:rPr lang="es-ES" sz="2800" b="1" dirty="0" smtClean="0"/>
              <a:t>el Sur </a:t>
            </a:r>
            <a:r>
              <a:rPr lang="es-ES" sz="2800" dirty="0" smtClean="0"/>
              <a:t>de Portugal, comprende las vastas llanuras del Alentejo. </a:t>
            </a:r>
            <a:endParaRPr lang="es-ES" sz="2800" dirty="0"/>
          </a:p>
        </p:txBody>
      </p:sp>
      <p:sp>
        <p:nvSpPr>
          <p:cNvPr id="7" name="6 CuadroTexto"/>
          <p:cNvSpPr txBox="1"/>
          <p:nvPr/>
        </p:nvSpPr>
        <p:spPr>
          <a:xfrm>
            <a:off x="1000100" y="500042"/>
            <a:ext cx="6572296" cy="1200329"/>
          </a:xfrm>
          <a:prstGeom prst="rect">
            <a:avLst/>
          </a:prstGeom>
          <a:noFill/>
        </p:spPr>
        <p:txBody>
          <a:bodyPr wrap="square" rtlCol="0">
            <a:spAutoFit/>
          </a:bodyPr>
          <a:lstStyle/>
          <a:p>
            <a:pPr algn="ctr"/>
            <a:r>
              <a:rPr lang="es-ES" sz="3600" b="1" dirty="0" smtClean="0"/>
              <a:t>REGIONES VITICOLAS PORTUGUESAS </a:t>
            </a:r>
            <a:endParaRPr lang="es-E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r>
              <a:rPr lang="es-ES" dirty="0" smtClean="0"/>
              <a:t/>
            </a:r>
            <a:br>
              <a:rPr lang="es-ES" dirty="0" smtClean="0"/>
            </a:br>
            <a:r>
              <a:rPr lang="es-ES" sz="5300" b="1" i="1" dirty="0" smtClean="0"/>
              <a:t/>
            </a:r>
            <a:br>
              <a:rPr lang="es-ES" sz="5300" b="1" i="1" dirty="0" smtClean="0"/>
            </a:br>
            <a:r>
              <a:rPr lang="es-ES" sz="5300" b="1" i="1" dirty="0" smtClean="0"/>
              <a:t>Las zonas a destacar son las siguientes: </a:t>
            </a:r>
            <a:br>
              <a:rPr lang="es-ES" sz="5300" b="1" i="1" dirty="0" smtClean="0"/>
            </a:br>
            <a:r>
              <a:rPr lang="es-ES" dirty="0" smtClean="0"/>
              <a:t/>
            </a:r>
            <a:br>
              <a:rPr lang="es-ES" dirty="0" smtClean="0"/>
            </a:br>
            <a:r>
              <a:rPr lang="es-ES" sz="6300" b="1" u="sng" dirty="0" smtClean="0"/>
              <a:t>Vinho Verde </a:t>
            </a:r>
            <a:r>
              <a:rPr lang="es-ES" dirty="0" smtClean="0"/>
              <a:t/>
            </a:r>
            <a:br>
              <a:rPr lang="es-ES" dirty="0" smtClean="0"/>
            </a:br>
            <a:r>
              <a:rPr lang="es-ES" sz="3800" dirty="0" smtClean="0"/>
              <a:t>Es la </a:t>
            </a:r>
            <a:r>
              <a:rPr lang="es-ES" sz="3800" b="1" dirty="0" smtClean="0"/>
              <a:t>mayor región </a:t>
            </a:r>
            <a:r>
              <a:rPr lang="es-ES" sz="3800" dirty="0" smtClean="0"/>
              <a:t>delimitada de Portugal, está situada al noroeste del país y cuenta con aproximadamente 25.000 ha. Las vides crecen sobre parrados especiales, de cultivo alto, lo cual deja el terreno de abajo libre para otro tipo de cultivos y reduce los riesgos de enfermedades ocasionadas por el calor. </a:t>
            </a:r>
            <a:r>
              <a:rPr lang="es-ES" sz="3800" b="1" dirty="0" smtClean="0"/>
              <a:t>El Vinho Verde </a:t>
            </a:r>
            <a:r>
              <a:rPr lang="es-ES" sz="3800" dirty="0" smtClean="0"/>
              <a:t>es un vino blanco o tinto ligero, fresco y seco. Su nombre no hace alusión al color del vino, mas bien indica que éste debe ser bebido joven, con su aguja. </a:t>
            </a:r>
            <a:r>
              <a:rPr lang="es-ES" dirty="0" smtClean="0"/>
              <a:t/>
            </a:r>
            <a:br>
              <a:rPr lang="es-ES" dirty="0" smtClean="0"/>
            </a:br>
            <a:r>
              <a:rPr lang="es-ES" dirty="0" smtClean="0"/>
              <a:t/>
            </a:r>
            <a:br>
              <a:rPr lang="es-ES" dirty="0" smtClean="0"/>
            </a:br>
            <a:r>
              <a:rPr lang="es-ES" sz="6300" b="1" u="sng" dirty="0" smtClean="0"/>
              <a:t>Porto</a:t>
            </a:r>
            <a:r>
              <a:rPr lang="es-ES" dirty="0" smtClean="0"/>
              <a:t/>
            </a:r>
            <a:br>
              <a:rPr lang="es-ES" dirty="0" smtClean="0"/>
            </a:br>
            <a:r>
              <a:rPr lang="es-ES" sz="3800" dirty="0" smtClean="0"/>
              <a:t>Región del norte de Portugal. Los productores de oporto tradicional utilizan modernas técnicas de vinificación para obtener </a:t>
            </a:r>
            <a:r>
              <a:rPr lang="es-ES" sz="3800" b="1" dirty="0" smtClean="0"/>
              <a:t>vinos del Duero </a:t>
            </a:r>
            <a:r>
              <a:rPr lang="es-ES" sz="3800" dirty="0" smtClean="0"/>
              <a:t>tintos, muy finos y elegantes, a partir de cepas normalmente destinadas al oporto. En esta región ser elaboran también vinos blancos, secos y equilibrados.</a:t>
            </a:r>
            <a:endParaRPr lang="es-ES" sz="3800" dirty="0"/>
          </a:p>
        </p:txBody>
      </p:sp>
      <p:sp>
        <p:nvSpPr>
          <p:cNvPr id="2" name="1 Título"/>
          <p:cNvSpPr>
            <a:spLocks noGrp="1"/>
          </p:cNvSpPr>
          <p:nvPr>
            <p:ph type="title"/>
          </p:nvPr>
        </p:nvSpPr>
        <p:spPr>
          <a:xfrm>
            <a:off x="357158" y="857232"/>
            <a:ext cx="8229600" cy="714380"/>
          </a:xfrm>
          <a:noFill/>
        </p:spPr>
        <p:txBody>
          <a:bodyPr>
            <a:normAutofit fontScale="90000"/>
          </a:bodyPr>
          <a:lstStyle/>
          <a:p>
            <a:r>
              <a:rPr lang="es-E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NORTE</a:t>
            </a:r>
            <a:r>
              <a:rPr lang="es-E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s-E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s-ES" dirty="0"/>
          </a:p>
        </p:txBody>
      </p:sp>
      <p:sp>
        <p:nvSpPr>
          <p:cNvPr id="4" name="3 Rectángulo"/>
          <p:cNvSpPr/>
          <p:nvPr/>
        </p:nvSpPr>
        <p:spPr>
          <a:xfrm>
            <a:off x="3090825" y="2967335"/>
            <a:ext cx="184730" cy="923330"/>
          </a:xfrm>
          <a:prstGeom prst="rect">
            <a:avLst/>
          </a:prstGeom>
          <a:noFill/>
        </p:spPr>
        <p:txBody>
          <a:bodyPr wrap="none" lIns="91440" tIns="45720" rIns="91440" bIns="45720">
            <a:spAutoFit/>
          </a:bodyPr>
          <a:lstStyle/>
          <a:p>
            <a:pPr algn="ct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ES" dirty="0" smtClean="0"/>
              <a:t/>
            </a:r>
            <a:br>
              <a:rPr lang="es-ES" dirty="0" smtClean="0"/>
            </a:br>
            <a:r>
              <a:rPr lang="es-ES" dirty="0" smtClean="0"/>
              <a:t/>
            </a:r>
            <a:br>
              <a:rPr lang="es-ES" dirty="0" smtClean="0"/>
            </a:br>
            <a:r>
              <a:rPr lang="es-ES" sz="4000" b="1" i="1" dirty="0" smtClean="0"/>
              <a:t>Las zonas a destacar son las siguientes: </a:t>
            </a:r>
            <a:r>
              <a:rPr lang="es-ES" dirty="0" smtClean="0"/>
              <a:t/>
            </a:r>
            <a:br>
              <a:rPr lang="es-ES" dirty="0" smtClean="0"/>
            </a:br>
            <a:r>
              <a:rPr lang="es-ES" dirty="0" smtClean="0"/>
              <a:t/>
            </a:r>
            <a:br>
              <a:rPr lang="es-ES" dirty="0" smtClean="0"/>
            </a:br>
            <a:r>
              <a:rPr lang="es-ES" sz="4800" b="1" u="sng" dirty="0" err="1" smtClean="0"/>
              <a:t>Dao</a:t>
            </a:r>
            <a:r>
              <a:rPr lang="es-ES" dirty="0" smtClean="0"/>
              <a:t/>
            </a:r>
            <a:br>
              <a:rPr lang="es-ES" dirty="0" smtClean="0"/>
            </a:br>
            <a:r>
              <a:rPr lang="es-ES" sz="2900" dirty="0" smtClean="0"/>
              <a:t>El </a:t>
            </a:r>
            <a:r>
              <a:rPr lang="es-ES" sz="2900" dirty="0" err="1" smtClean="0"/>
              <a:t>Dao</a:t>
            </a:r>
            <a:r>
              <a:rPr lang="es-ES" sz="2900" dirty="0" smtClean="0"/>
              <a:t>, uno de los vinos más conocidos de Portugal, lleva el nombre de un pequeño río que fluye entre las montañas al sur del Duero. Su suelo de granito es ideal para la vid. La mayoría de los vinos de </a:t>
            </a:r>
            <a:r>
              <a:rPr lang="es-ES" sz="2900" dirty="0" err="1" smtClean="0"/>
              <a:t>Dao</a:t>
            </a:r>
            <a:r>
              <a:rPr lang="es-ES" sz="2900" dirty="0" smtClean="0"/>
              <a:t> son tintos. Los </a:t>
            </a:r>
            <a:r>
              <a:rPr lang="es-ES" sz="2900" dirty="0" err="1" smtClean="0"/>
              <a:t>Dao</a:t>
            </a:r>
            <a:r>
              <a:rPr lang="es-ES" sz="2900" dirty="0" smtClean="0"/>
              <a:t> tintos son tradicionalmente vinos firmes, a veces algo austeros. </a:t>
            </a:r>
            <a:br>
              <a:rPr lang="es-ES" sz="2900" dirty="0" smtClean="0"/>
            </a:br>
            <a:r>
              <a:rPr lang="es-ES" dirty="0" smtClean="0"/>
              <a:t/>
            </a:r>
            <a:br>
              <a:rPr lang="es-ES" dirty="0" smtClean="0"/>
            </a:br>
            <a:r>
              <a:rPr lang="es-ES" sz="4800" b="1" u="sng" dirty="0" smtClean="0"/>
              <a:t>Bairrada </a:t>
            </a:r>
            <a:r>
              <a:rPr lang="es-ES" dirty="0" smtClean="0"/>
              <a:t/>
            </a:r>
            <a:br>
              <a:rPr lang="es-ES" dirty="0" smtClean="0"/>
            </a:br>
            <a:r>
              <a:rPr lang="es-ES" sz="2900" dirty="0" smtClean="0"/>
              <a:t>Ubicada al sur de Oporto, destaca por su suelo arcilloso y fértil, entre las montañas y el Atlántico. La casi totalidad de sus vinos son tintos, fuertes y frutales -elaborados con la cepa “</a:t>
            </a:r>
            <a:r>
              <a:rPr lang="es-ES" sz="2900" dirty="0" err="1" smtClean="0"/>
              <a:t>baga</a:t>
            </a:r>
            <a:r>
              <a:rPr lang="es-ES" sz="2900" dirty="0" smtClean="0"/>
              <a:t>”. Los vinos elaborados de modo tradicional tienen que pasar un tiempo de guarda en botella para suavizarse. </a:t>
            </a:r>
            <a:br>
              <a:rPr lang="es-ES" sz="2900" dirty="0" smtClean="0"/>
            </a:br>
            <a:endParaRPr lang="es-ES" sz="2900" dirty="0"/>
          </a:p>
        </p:txBody>
      </p:sp>
      <p:sp>
        <p:nvSpPr>
          <p:cNvPr id="4" name="3 Rectángulo"/>
          <p:cNvSpPr/>
          <p:nvPr/>
        </p:nvSpPr>
        <p:spPr>
          <a:xfrm>
            <a:off x="357158" y="428604"/>
            <a:ext cx="8933408"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 ZONA CENTRAL (RIBATEJO)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781128"/>
          </a:xfrm>
        </p:spPr>
        <p:txBody>
          <a:bodyPr>
            <a:normAutofit fontScale="70000" lnSpcReduction="20000"/>
          </a:bodyPr>
          <a:lstStyle/>
          <a:p>
            <a:r>
              <a:rPr lang="es-ES" dirty="0" smtClean="0"/>
              <a:t/>
            </a:r>
            <a:br>
              <a:rPr lang="es-ES" dirty="0" smtClean="0"/>
            </a:br>
            <a:r>
              <a:rPr lang="es-ES" dirty="0" smtClean="0"/>
              <a:t/>
            </a:r>
            <a:br>
              <a:rPr lang="es-ES" dirty="0" smtClean="0"/>
            </a:br>
            <a:r>
              <a:rPr lang="es-ES" sz="4300" b="1" u="sng" dirty="0" smtClean="0"/>
              <a:t>Península de Setúbal </a:t>
            </a:r>
            <a:r>
              <a:rPr lang="es-ES" dirty="0" smtClean="0"/>
              <a:t/>
            </a:r>
            <a:br>
              <a:rPr lang="es-ES" dirty="0" smtClean="0"/>
            </a:br>
            <a:r>
              <a:rPr lang="es-ES" dirty="0" smtClean="0"/>
              <a:t>Entre el Tajo y el Sado. Esta región produce un vino generoso dulce, elaborado principalmente a base de la cepa </a:t>
            </a:r>
            <a:r>
              <a:rPr lang="es-ES" b="1" dirty="0" smtClean="0"/>
              <a:t>moscatel</a:t>
            </a:r>
            <a:r>
              <a:rPr lang="es-ES" dirty="0" smtClean="0"/>
              <a:t>, que crece en las pendientes de la Serra da Arrábida. En general, se elaboran dos estilos de vino: el primero, muy aromático con marcadas notas de especias, se comercializa tras 5 años de crianza. El segundo, envejecido unos veinte años, es de color oscuro y muy dulce. </a:t>
            </a:r>
            <a:br>
              <a:rPr lang="es-ES" dirty="0" smtClean="0"/>
            </a:br>
            <a:r>
              <a:rPr lang="es-ES" dirty="0" smtClean="0"/>
              <a:t/>
            </a:r>
            <a:br>
              <a:rPr lang="es-ES" dirty="0" smtClean="0"/>
            </a:br>
            <a:r>
              <a:rPr lang="es-ES" sz="4300" b="1" u="sng" dirty="0" smtClean="0"/>
              <a:t>Alentejo </a:t>
            </a:r>
            <a:r>
              <a:rPr lang="es-ES" dirty="0" smtClean="0"/>
              <a:t/>
            </a:r>
            <a:br>
              <a:rPr lang="es-ES" dirty="0" smtClean="0"/>
            </a:br>
            <a:r>
              <a:rPr lang="es-ES" sz="3100" dirty="0" smtClean="0"/>
              <a:t>Las llanuras del Alentejo ocupan un tercio de Portugal desde la costa atlántica hasta la frontera española. Los mejores tintos son una mezcla de cepas: tinta roriz del Douro, castelao francês, moreto y trincadeira.</a:t>
            </a:r>
            <a:endParaRPr lang="es-ES" sz="3100" dirty="0"/>
          </a:p>
        </p:txBody>
      </p:sp>
      <p:sp>
        <p:nvSpPr>
          <p:cNvPr id="5" name="4 Rectángulo"/>
          <p:cNvSpPr/>
          <p:nvPr/>
        </p:nvSpPr>
        <p:spPr>
          <a:xfrm>
            <a:off x="3643306" y="357166"/>
            <a:ext cx="2141933"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a:t>
            </a: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58204" cy="5411807"/>
          </a:xfrm>
        </p:spPr>
        <p:txBody>
          <a:bodyPr>
            <a:normAutofit fontScale="77500" lnSpcReduction="20000"/>
          </a:bodyPr>
          <a:lstStyle/>
          <a:p>
            <a:r>
              <a:rPr lang="es-ES" b="1" dirty="0" smtClean="0"/>
              <a:t>ACERCA DEL OPORTO</a:t>
            </a:r>
            <a:r>
              <a:rPr lang="es-ES" dirty="0" smtClean="0"/>
              <a:t/>
            </a:r>
            <a:br>
              <a:rPr lang="es-ES" dirty="0" smtClean="0"/>
            </a:br>
            <a:r>
              <a:rPr lang="es-ES" dirty="0" smtClean="0"/>
              <a:t/>
            </a:r>
            <a:br>
              <a:rPr lang="es-ES" dirty="0" smtClean="0"/>
            </a:br>
            <a:r>
              <a:rPr lang="es-ES" dirty="0" smtClean="0"/>
              <a:t/>
            </a:r>
            <a:br>
              <a:rPr lang="es-ES" dirty="0" smtClean="0"/>
            </a:br>
            <a:r>
              <a:rPr lang="es-ES" b="1" dirty="0" smtClean="0"/>
              <a:t>El oporto fue el primer vino del mundo cuyo proceso de elaboración fue sometido a una reglamentación entre 1758 y 1761. </a:t>
            </a:r>
            <a:r>
              <a:rPr lang="es-ES" dirty="0" smtClean="0"/>
              <a:t>El objetivo de esta reglamentación era poner freno a los abusos de ciertos compradores ingleses y fue clave en la historia de éxito del oporto, cuyo viñedo es todavía el más reglamentado del mundo. </a:t>
            </a:r>
            <a:br>
              <a:rPr lang="es-ES" dirty="0" smtClean="0"/>
            </a:br>
            <a:r>
              <a:rPr lang="es-ES" dirty="0" smtClean="0"/>
              <a:t/>
            </a:r>
            <a:br>
              <a:rPr lang="es-ES" dirty="0" smtClean="0"/>
            </a:br>
            <a:r>
              <a:rPr lang="es-ES" b="1" u="sng" dirty="0" smtClean="0"/>
              <a:t>Los estilos de Oporto </a:t>
            </a:r>
            <a:r>
              <a:rPr lang="es-ES" dirty="0" smtClean="0"/>
              <a:t/>
            </a:r>
            <a:br>
              <a:rPr lang="es-ES" dirty="0" smtClean="0"/>
            </a:br>
            <a:r>
              <a:rPr lang="es-ES" dirty="0" smtClean="0"/>
              <a:t/>
            </a:r>
            <a:br>
              <a:rPr lang="es-ES" dirty="0" smtClean="0"/>
            </a:br>
            <a:r>
              <a:rPr lang="es-ES" dirty="0" smtClean="0"/>
              <a:t>Cuando son recién elaborados, todos los oportos son “</a:t>
            </a:r>
            <a:r>
              <a:rPr lang="es-ES" b="1" dirty="0" smtClean="0"/>
              <a:t>ruby</a:t>
            </a:r>
            <a:r>
              <a:rPr lang="es-ES" dirty="0" smtClean="0"/>
              <a:t>”. Envejecidos en pipas durante varios años, pierden color y se convierten en “</a:t>
            </a:r>
            <a:r>
              <a:rPr lang="es-ES" b="1" dirty="0" smtClean="0"/>
              <a:t>tawny</a:t>
            </a:r>
            <a:r>
              <a:rPr lang="es-ES" dirty="0" smtClean="0"/>
              <a:t>”. </a:t>
            </a:r>
            <a:br>
              <a:rPr lang="es-ES" dirty="0" smtClean="0"/>
            </a:b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200</TotalTime>
  <Words>317</Words>
  <Application>Microsoft Office PowerPoint</Application>
  <PresentationFormat>Presentación en pantalla (4:3)</PresentationFormat>
  <Paragraphs>50</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PORTUGAL Y SUS VíNOS</vt:lpstr>
      <vt:lpstr>Diapositiva 2</vt:lpstr>
      <vt:lpstr>LAS DIFERENTES VARIEDADES</vt:lpstr>
      <vt:lpstr>Diapositiva 4</vt:lpstr>
      <vt:lpstr>Diapositiva 5</vt:lpstr>
      <vt:lpstr>EL NORTE </vt:lpstr>
      <vt:lpstr>Diapositiva 7</vt:lpstr>
      <vt:lpstr>Diapositiva 8</vt:lpstr>
      <vt:lpstr>Diapositiva 9</vt:lpstr>
      <vt:lpstr>La categoría Ruby </vt:lpstr>
      <vt:lpstr>La categoría Tawny </vt:lpstr>
      <vt:lpstr>SOBRE EL VINO DE MADEIRA </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PORTUGAL Y SUS VíNOS</dc:title>
  <dc:creator>EmmanuelD</dc:creator>
  <cp:lastModifiedBy>Francesca Camille Felix Bonoan</cp:lastModifiedBy>
  <cp:revision>25</cp:revision>
  <dcterms:created xsi:type="dcterms:W3CDTF">2015-05-07T16:55:59Z</dcterms:created>
  <dcterms:modified xsi:type="dcterms:W3CDTF">2015-05-25T21:14:36Z</dcterms:modified>
</cp:coreProperties>
</file>