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2760" y="-9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3E0E82C4-BBEC-4B17-9125-D760552A976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3E0E82C4-BBEC-4B17-9125-D760552A976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3E0E82C4-BBEC-4B17-9125-D760552A9760}"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656296ED-9F0A-4848-B7A1-1621A4B58E41}" type="datetimeFigureOut">
              <a:rPr lang="es-ES" smtClean="0"/>
              <a:pPr/>
              <a:t>23/05/2015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3E0E82C4-BBEC-4B17-9125-D760552A9760}"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6296ED-9F0A-4848-B7A1-1621A4B58E41}" type="datetimeFigureOut">
              <a:rPr lang="es-ES" smtClean="0"/>
              <a:pPr/>
              <a:t>23/05/2015</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0E82C4-BBEC-4B17-9125-D760552A9760}"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es/url?sa=i&amp;rct=j&amp;q=&amp;esrc=s&amp;source=images&amp;cd=&amp;cad=rja&amp;uact=8&amp;ved=0CAcQjRw&amp;url=http://pixshark.com/frances-bandera.htm&amp;ei=7e1YVYrJI4uR7Aanm4PoBw&amp;bvm=bv.93564037,d.d24&amp;psig=AFQjCNF31vDK2WcYDHRQEaQImiyh1dHADA&amp;ust=1431977824960964"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es/url?sa=i&amp;rct=j&amp;q=&amp;esrc=s&amp;source=images&amp;cd=&amp;cad=rja&amp;uact=8&amp;ved=0CAcQjRw&amp;url=http://www.solostocks.com/venta-productos/bebidas-alcoholicas/vino/los-clasicos-del-valle-del-loira-3-vinos-en-bot-de-75cl-6109082&amp;ei=4pdTVZuUMcXbUfrcgIAN&amp;bvm=bv.93112503,d.bGQ&amp;psig=AFQjCNG7xVnGxe35OyJT4hOmvGqiMnOUrg&amp;ust=143162810960530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es/url?sa=i&amp;rct=j&amp;q=&amp;esrc=s&amp;source=images&amp;cd=&amp;cad=rja&amp;uact=8&amp;ved=0CAcQjRw&amp;url=https://www.pearsonswine.com/wines/2013-Domaine-Tempier-Bandol-Rose-w1673586w2&amp;ei=3HxYVY2AHOjnsAS7w4G4Dw&amp;bvm=bv.93564037,d.cWc&amp;psig=AFQjCNFkWU6DGi2npJ9cUqE3pkiKcSO8VA&amp;ust=1431948880134189"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es/url?sa=i&amp;rct=j&amp;q=&amp;esrc=s&amp;source=images&amp;cd=&amp;cad=rja&amp;uact=8&amp;ved=0CAcQjRw&amp;url=http://www.winereport.com.ar/2009/12/14/todo-acerca-del-champagne/&amp;ei=eu1YVdjqGO6t7AaD54L4DA&amp;bvm=bv.93564037,d.d24&amp;psig=AFQjCNGDz6Y_0GFcJuIPPH8T8E0UYNNBWg&amp;ust=143197770862616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es/url?sa=i&amp;rct=j&amp;q=&amp;esrc=s&amp;source=images&amp;cd=&amp;cad=rja&amp;uact=8&amp;ved=0CAcQjRw&amp;url=http://pixshark.com/frances-bandera.htm&amp;ei=7e1YVYrJI4uR7Aanm4PoBw&amp;bvm=bv.93564037,d.d24&amp;psig=AFQjCNF31vDK2WcYDHRQEaQImiyh1dHADA&amp;ust=143197782496096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es/url?sa=i&amp;rct=j&amp;q=&amp;esrc=s&amp;source=images&amp;cd=&amp;cad=rja&amp;uact=8&amp;ved=0CAcQjRw&amp;url=http://elib.kkf.hu/france/francia/traditions/EN.htm&amp;ei=7o1PVZuQPIKuU4OwgaAG&amp;bvm=bv.92885102,d.d24&amp;psig=AFQjCNH92LcMBjvMfqNDFpYzCz85P9-kwQ&amp;ust=143136343280789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es/url?sa=i&amp;rct=j&amp;q=&amp;esrc=s&amp;source=images&amp;cd=&amp;cad=rja&amp;uact=8&amp;ved=0CAcQjRw&amp;url=http://entrevinosyamigos.com/blog/?p=3146&amp;ei=AZFPVbnEKIq4UYjegIgL&amp;bvm=bv.92885102,d.d24&amp;psig=AFQjCNGifVTh2IBoeQVaMJpAVAEWQbnUVA&amp;ust=143136413008177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vinosypiscoslosreyes.com/weblosreyes/brogona-semi-seco.html&amp;ei=u5VPVeuWCcHkUuqcgKgF&amp;bvm=bv.92885102,d.d24&amp;psig=AFQjCNFjnwYSIRiKOeSmKlSttIAGOzX8Jg&amp;ust=1431365423601575"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es/url?sa=i&amp;rct=j&amp;q=&amp;esrc=s&amp;source=images&amp;cd=&amp;cad=rja&amp;uact=8&amp;ved=0CAcQjRw&amp;url=http://www.gastronomiaycia.com/2013/01/05/lista-de-los-100-mejores-vinos-del-mundo-2012/&amp;ei=FoBTVZHyJcP_UPOOgfAL&amp;bvm=bv.93112503,d.d24&amp;psig=AFQjCNF262jLha6Bk4KEUa81_prbVUKj1A&amp;ust=143162203231213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ritishsummer.com/blog-aprender-ingles-extranjero/wp-content/uploads/2014/03/francia.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408952" y="3130540"/>
            <a:ext cx="8686800" cy="841248"/>
          </a:xfrm>
          <a:solidFill>
            <a:schemeClr val="accent2">
              <a:lumMod val="75000"/>
            </a:schemeClr>
          </a:solidFill>
        </p:spPr>
        <p:txBody>
          <a:bodyPr/>
          <a:lstStyle/>
          <a:p>
            <a:pPr algn="ctr"/>
            <a:r>
              <a:rPr lang="es-ES" dirty="0" smtClean="0">
                <a:solidFill>
                  <a:schemeClr val="bg1"/>
                </a:solidFill>
              </a:rPr>
              <a:t>Vinos de Francia</a:t>
            </a:r>
            <a:endParaRPr lang="es-E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39057" y="332656"/>
            <a:ext cx="8686800" cy="838200"/>
          </a:xfrm>
          <a:prstGeom prst="rect">
            <a:avLst/>
          </a:prstGeom>
          <a:solidFill>
            <a:schemeClr val="accent2">
              <a:lumMod val="75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s-ES" dirty="0">
              <a:solidFill>
                <a:schemeClr val="bg1"/>
              </a:solidFill>
            </a:endParaRPr>
          </a:p>
        </p:txBody>
      </p:sp>
      <p:sp>
        <p:nvSpPr>
          <p:cNvPr id="2" name="1 Título"/>
          <p:cNvSpPr>
            <a:spLocks noGrp="1"/>
          </p:cNvSpPr>
          <p:nvPr>
            <p:ph type="title"/>
          </p:nvPr>
        </p:nvSpPr>
        <p:spPr/>
        <p:txBody>
          <a:bodyPr/>
          <a:lstStyle/>
          <a:p>
            <a:r>
              <a:rPr lang="es-ES" dirty="0" smtClean="0">
                <a:solidFill>
                  <a:schemeClr val="bg1"/>
                </a:solidFill>
              </a:rPr>
              <a:t>Valle del </a:t>
            </a:r>
            <a:r>
              <a:rPr lang="es-ES" dirty="0" err="1" smtClean="0">
                <a:solidFill>
                  <a:schemeClr val="bg1"/>
                </a:solidFill>
              </a:rPr>
              <a:t>loira</a:t>
            </a:r>
            <a:endParaRPr lang="es-ES" dirty="0">
              <a:solidFill>
                <a:schemeClr val="bg1"/>
              </a:solidFill>
            </a:endParaRPr>
          </a:p>
        </p:txBody>
      </p:sp>
      <p:sp>
        <p:nvSpPr>
          <p:cNvPr id="3" name="2 Marcador de contenido"/>
          <p:cNvSpPr>
            <a:spLocks noGrp="1"/>
          </p:cNvSpPr>
          <p:nvPr>
            <p:ph idx="1"/>
          </p:nvPr>
        </p:nvSpPr>
        <p:spPr/>
        <p:txBody>
          <a:bodyPr>
            <a:normAutofit fontScale="92500" lnSpcReduction="10000"/>
          </a:bodyPr>
          <a:lstStyle/>
          <a:p>
            <a:pPr algn="just"/>
            <a:r>
              <a:rPr lang="es-ES" dirty="0" smtClean="0"/>
              <a:t>El valle del Loira es un poco desconocido aunque tiene  muchos tipos de vinos pero nunca se menciona  esta zona de Francia nos ofrece vinos blancos de </a:t>
            </a:r>
            <a:r>
              <a:rPr lang="es-ES" dirty="0" err="1" smtClean="0"/>
              <a:t>Sauvignon</a:t>
            </a:r>
            <a:r>
              <a:rPr lang="es-ES" dirty="0" smtClean="0"/>
              <a:t>,  también se hacen vinos tintos, rosados y moscateles  </a:t>
            </a:r>
          </a:p>
          <a:p>
            <a:pPr algn="just"/>
            <a:r>
              <a:rPr lang="es-ES" dirty="0" smtClean="0"/>
              <a:t>Rosados: se elaboran rosados en la zona de </a:t>
            </a:r>
            <a:r>
              <a:rPr lang="es-ES" dirty="0" err="1" smtClean="0"/>
              <a:t>Anjou</a:t>
            </a:r>
            <a:r>
              <a:rPr lang="es-ES" dirty="0" smtClean="0"/>
              <a:t>  con la uva </a:t>
            </a:r>
            <a:r>
              <a:rPr lang="es-ES" dirty="0" err="1" smtClean="0"/>
              <a:t>Groslot</a:t>
            </a:r>
            <a:r>
              <a:rPr lang="es-ES" dirty="0" smtClean="0"/>
              <a:t>  y Cabernet </a:t>
            </a:r>
            <a:r>
              <a:rPr lang="es-ES" dirty="0" err="1" smtClean="0"/>
              <a:t>Sauvignon</a:t>
            </a:r>
            <a:r>
              <a:rPr lang="es-ES" dirty="0" smtClean="0"/>
              <a:t>  este tipo de rosado es </a:t>
            </a:r>
            <a:r>
              <a:rPr lang="es-ES" dirty="0" err="1" smtClean="0"/>
              <a:t>semiseco</a:t>
            </a:r>
            <a:r>
              <a:rPr lang="es-ES" dirty="0" smtClean="0"/>
              <a:t>, frutal, fresco presenta  tonalidades mas intensas resultando suaves y equilibrados.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199716"/>
            <a:ext cx="8686800" cy="5253620"/>
          </a:xfrm>
        </p:spPr>
        <p:txBody>
          <a:bodyPr/>
          <a:lstStyle/>
          <a:p>
            <a:pPr algn="just"/>
            <a:r>
              <a:rPr lang="es-ES" dirty="0" smtClean="0"/>
              <a:t>Los espumosos: se elabora siguiendo el </a:t>
            </a:r>
            <a:r>
              <a:rPr lang="es-ES" dirty="0" err="1" smtClean="0"/>
              <a:t>metodo</a:t>
            </a:r>
            <a:r>
              <a:rPr lang="es-ES" dirty="0" smtClean="0"/>
              <a:t> tradicional con uvas  </a:t>
            </a:r>
            <a:r>
              <a:rPr lang="es-ES" dirty="0" err="1" smtClean="0"/>
              <a:t>Chardonnay</a:t>
            </a:r>
            <a:r>
              <a:rPr lang="es-ES" dirty="0" smtClean="0"/>
              <a:t>,  </a:t>
            </a:r>
            <a:r>
              <a:rPr lang="es-ES" dirty="0" err="1" smtClean="0"/>
              <a:t>Sauvignon</a:t>
            </a:r>
            <a:r>
              <a:rPr lang="es-ES" dirty="0" smtClean="0"/>
              <a:t> </a:t>
            </a:r>
            <a:r>
              <a:rPr lang="es-ES" dirty="0" err="1" smtClean="0"/>
              <a:t>Blanc</a:t>
            </a:r>
            <a:r>
              <a:rPr lang="es-ES" dirty="0" smtClean="0"/>
              <a:t>  y Cabernet </a:t>
            </a:r>
            <a:r>
              <a:rPr lang="es-ES" dirty="0" err="1" smtClean="0"/>
              <a:t>Franc</a:t>
            </a:r>
            <a:r>
              <a:rPr lang="es-ES" dirty="0" smtClean="0"/>
              <a:t>. Es el segundo espumoso en popularidad en Francia después del Champagne. </a:t>
            </a:r>
          </a:p>
          <a:p>
            <a:pPr algn="just"/>
            <a:r>
              <a:rPr lang="es-ES" dirty="0" smtClean="0"/>
              <a:t>Tintos: estos vinos se elaboran con la uva Cabernet </a:t>
            </a:r>
            <a:r>
              <a:rPr lang="es-ES" dirty="0" err="1" smtClean="0"/>
              <a:t>Franc</a:t>
            </a:r>
            <a:r>
              <a:rPr lang="es-ES" dirty="0" smtClean="0"/>
              <a:t> son de crianza y jóvenes, estos vinos resultan agradables son fáciles de beber con aromas de buena intensidad frutal.  </a:t>
            </a:r>
          </a:p>
          <a:p>
            <a:endParaRPr lang="es-ES" dirty="0"/>
          </a:p>
        </p:txBody>
      </p:sp>
      <p:sp>
        <p:nvSpPr>
          <p:cNvPr id="4" name="1 Título"/>
          <p:cNvSpPr txBox="1">
            <a:spLocks/>
          </p:cNvSpPr>
          <p:nvPr/>
        </p:nvSpPr>
        <p:spPr>
          <a:xfrm>
            <a:off x="239057" y="332656"/>
            <a:ext cx="8686800" cy="838200"/>
          </a:xfrm>
          <a:prstGeom prst="rect">
            <a:avLst/>
          </a:prstGeom>
          <a:solidFill>
            <a:schemeClr val="accent2">
              <a:lumMod val="75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s-ES" dirty="0">
              <a:solidFill>
                <a:schemeClr val="bg1"/>
              </a:solidFill>
            </a:endParaRPr>
          </a:p>
        </p:txBody>
      </p:sp>
      <p:sp>
        <p:nvSpPr>
          <p:cNvPr id="5" name="1 Título"/>
          <p:cNvSpPr txBox="1">
            <a:spLocks/>
          </p:cNvSpPr>
          <p:nvPr/>
        </p:nvSpPr>
        <p:spPr>
          <a:xfrm>
            <a:off x="3048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ES" smtClean="0">
                <a:solidFill>
                  <a:schemeClr val="bg1"/>
                </a:solidFill>
              </a:rPr>
              <a:t>Valle del loira</a:t>
            </a:r>
            <a:endParaRPr lang="es-E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olostocks.com/img/los-clasicos-del-valle-del-loira-3-vinos-en-bot-de-75cl-6109082z0.jpg">
            <a:hlinkClick r:id="rId2"/>
          </p:cNvPr>
          <p:cNvPicPr>
            <a:picLocks noChangeAspect="1" noChangeArrowheads="1"/>
          </p:cNvPicPr>
          <p:nvPr/>
        </p:nvPicPr>
        <p:blipFill>
          <a:blip r:embed="rId3" cstate="print"/>
          <a:srcRect/>
          <a:stretch>
            <a:fillRect/>
          </a:stretch>
        </p:blipFill>
        <p:spPr bwMode="auto">
          <a:xfrm>
            <a:off x="1475656" y="332656"/>
            <a:ext cx="6048672" cy="637652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39057" y="332656"/>
            <a:ext cx="8686800" cy="838200"/>
          </a:xfrm>
          <a:prstGeom prst="rect">
            <a:avLst/>
          </a:prstGeom>
          <a:solidFill>
            <a:schemeClr val="accent2">
              <a:lumMod val="75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s-ES" dirty="0">
              <a:solidFill>
                <a:schemeClr val="bg1"/>
              </a:solidFill>
            </a:endParaRPr>
          </a:p>
        </p:txBody>
      </p:sp>
      <p:sp>
        <p:nvSpPr>
          <p:cNvPr id="2" name="1 Título"/>
          <p:cNvSpPr>
            <a:spLocks noGrp="1"/>
          </p:cNvSpPr>
          <p:nvPr>
            <p:ph type="title"/>
          </p:nvPr>
        </p:nvSpPr>
        <p:spPr/>
        <p:txBody>
          <a:bodyPr>
            <a:normAutofit fontScale="90000"/>
          </a:bodyPr>
          <a:lstStyle/>
          <a:p>
            <a:r>
              <a:rPr lang="es-ES_tradnl" dirty="0" smtClean="0">
                <a:solidFill>
                  <a:schemeClr val="bg1"/>
                </a:solidFill>
              </a:rPr>
              <a:t>Alsacia</a:t>
            </a:r>
            <a:br>
              <a:rPr lang="es-ES_tradnl" dirty="0" smtClean="0">
                <a:solidFill>
                  <a:schemeClr val="bg1"/>
                </a:solidFill>
              </a:rPr>
            </a:br>
            <a:endParaRPr lang="es-AR" dirty="0">
              <a:solidFill>
                <a:schemeClr val="bg1"/>
              </a:solidFill>
            </a:endParaRPr>
          </a:p>
        </p:txBody>
      </p:sp>
      <p:sp>
        <p:nvSpPr>
          <p:cNvPr id="3" name="2 Marcador de contenido"/>
          <p:cNvSpPr>
            <a:spLocks noGrp="1"/>
          </p:cNvSpPr>
          <p:nvPr>
            <p:ph idx="1"/>
          </p:nvPr>
        </p:nvSpPr>
        <p:spPr/>
        <p:txBody>
          <a:bodyPr>
            <a:normAutofit fontScale="85000" lnSpcReduction="10000"/>
          </a:bodyPr>
          <a:lstStyle/>
          <a:p>
            <a:pPr marL="0" indent="0" algn="just">
              <a:buNone/>
            </a:pPr>
            <a:r>
              <a:rPr lang="es-ES_tradnl" dirty="0" smtClean="0"/>
              <a:t>Se caracteriza por su clima peculiar, que por su ubicación hace pensar en un clima fresco y húmedo pero debido a la cercanía de los </a:t>
            </a:r>
            <a:r>
              <a:rPr lang="es-ES_tradnl" dirty="0" err="1" smtClean="0"/>
              <a:t>Vosgos</a:t>
            </a:r>
            <a:r>
              <a:rPr lang="es-ES_tradnl" dirty="0" smtClean="0"/>
              <a:t> dispone de escasas lluvias y un clima soleado y suave. . La otra consideración que enmarca la personalidad de la zona es por la dedicación casi exclusiva a los vinos blancos.</a:t>
            </a:r>
          </a:p>
          <a:p>
            <a:pPr marL="0" indent="0" algn="just">
              <a:buNone/>
            </a:pPr>
            <a:r>
              <a:rPr lang="es-ES_tradnl" dirty="0" smtClean="0"/>
              <a:t>En este aspecto se acerca a Alemania, pero con la diferenciación del clima lo que deriva vinos mas potentes y aromáticos. Cuenta con varias denominaciones de origen.</a:t>
            </a:r>
          </a:p>
          <a:p>
            <a:pPr marL="0" indent="0" algn="just">
              <a:buNone/>
            </a:pPr>
            <a:r>
              <a:rPr lang="es-ES_tradnl" dirty="0" smtClean="0"/>
              <a:t>También se elaboran vinos tintos y blancos </a:t>
            </a:r>
            <a:endParaRPr lang="es-AR" dirty="0"/>
          </a:p>
        </p:txBody>
      </p:sp>
    </p:spTree>
    <p:extLst>
      <p:ext uri="{BB962C8B-B14F-4D97-AF65-F5344CB8AC3E}">
        <p14:creationId xmlns:p14="http://schemas.microsoft.com/office/powerpoint/2010/main" xmlns="" val="3729372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04664"/>
            <a:ext cx="7620000" cy="5696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056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39057" y="332656"/>
            <a:ext cx="8686800" cy="838200"/>
          </a:xfrm>
          <a:prstGeom prst="rect">
            <a:avLst/>
          </a:prstGeom>
          <a:solidFill>
            <a:schemeClr val="accent2">
              <a:lumMod val="75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s-ES" dirty="0">
              <a:solidFill>
                <a:schemeClr val="bg1"/>
              </a:solidFill>
            </a:endParaRPr>
          </a:p>
        </p:txBody>
      </p:sp>
      <p:sp>
        <p:nvSpPr>
          <p:cNvPr id="2" name="1 Título"/>
          <p:cNvSpPr>
            <a:spLocks noGrp="1"/>
          </p:cNvSpPr>
          <p:nvPr>
            <p:ph type="title"/>
          </p:nvPr>
        </p:nvSpPr>
        <p:spPr/>
        <p:txBody>
          <a:bodyPr/>
          <a:lstStyle/>
          <a:p>
            <a:r>
              <a:rPr lang="es-ES_tradnl" dirty="0" smtClean="0">
                <a:solidFill>
                  <a:schemeClr val="bg1"/>
                </a:solidFill>
              </a:rPr>
              <a:t>Provenza</a:t>
            </a:r>
            <a:endParaRPr lang="es-AR" dirty="0">
              <a:solidFill>
                <a:schemeClr val="bg1"/>
              </a:solidFill>
            </a:endParaRPr>
          </a:p>
        </p:txBody>
      </p:sp>
      <p:sp>
        <p:nvSpPr>
          <p:cNvPr id="3" name="2 Marcador de contenido"/>
          <p:cNvSpPr>
            <a:spLocks noGrp="1"/>
          </p:cNvSpPr>
          <p:nvPr>
            <p:ph idx="1"/>
          </p:nvPr>
        </p:nvSpPr>
        <p:spPr>
          <a:xfrm>
            <a:off x="304800" y="1554162"/>
            <a:ext cx="7651576" cy="5043190"/>
          </a:xfrm>
        </p:spPr>
        <p:txBody>
          <a:bodyPr>
            <a:normAutofit fontScale="92500" lnSpcReduction="20000"/>
          </a:bodyPr>
          <a:lstStyle/>
          <a:p>
            <a:pPr algn="just"/>
            <a:r>
              <a:rPr lang="es-ES_tradnl" dirty="0" smtClean="0"/>
              <a:t>Esta zona de Francia es conocida tradicionalmente por sus vinos rosados pero en los últimos años destaca por sus vinos tintos. Las condiciones climáticas son ideales  para la aplicación de cultivos orgánicos( sin utilizar productos químicos). En esta zona los rosados se elaboran con Garnacha y </a:t>
            </a:r>
            <a:r>
              <a:rPr lang="es-ES_tradnl" dirty="0" err="1" smtClean="0"/>
              <a:t>Cinsaut</a:t>
            </a:r>
            <a:r>
              <a:rPr lang="es-ES_tradnl" dirty="0" smtClean="0"/>
              <a:t>, los tintos las mejores elaboraciones proceden de pequeños propietarios con uvas como </a:t>
            </a:r>
            <a:r>
              <a:rPr lang="es-ES_tradnl" dirty="0" err="1" smtClean="0"/>
              <a:t>Syrah</a:t>
            </a:r>
            <a:r>
              <a:rPr lang="es-ES_tradnl" dirty="0" smtClean="0"/>
              <a:t>, Cabernet y </a:t>
            </a:r>
            <a:r>
              <a:rPr lang="es-ES_tradnl" dirty="0" err="1" smtClean="0"/>
              <a:t>Monastrell</a:t>
            </a:r>
            <a:r>
              <a:rPr lang="es-ES_tradnl" dirty="0" smtClean="0"/>
              <a:t>. Los vinos de crianza se desarrollan durante 18 meses huyendo del aporte de taninos.</a:t>
            </a:r>
            <a:endParaRPr lang="es-AR" dirty="0"/>
          </a:p>
        </p:txBody>
      </p:sp>
      <p:pic>
        <p:nvPicPr>
          <p:cNvPr id="5" name="Picture 2" descr="https://www.pearsonswine.com/images/sites/pearsonswine/labels/domaine-tempier-bandol-rose.jpg">
            <a:hlinkClick r:id="rId2"/>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99429" l="28326" r="69099"/>
                    </a14:imgEffect>
                  </a14:imgLayer>
                </a14:imgProps>
              </a:ext>
              <a:ext uri="{28A0092B-C50C-407E-A947-70E740481C1C}">
                <a14:useLocalDpi xmlns:a14="http://schemas.microsoft.com/office/drawing/2010/main" xmlns="" val="0"/>
              </a:ext>
            </a:extLst>
          </a:blip>
          <a:srcRect/>
          <a:stretch>
            <a:fillRect/>
          </a:stretch>
        </p:blipFill>
        <p:spPr bwMode="auto">
          <a:xfrm>
            <a:off x="7434265" y="2000902"/>
            <a:ext cx="1744341" cy="333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864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39057" y="332656"/>
            <a:ext cx="8686800" cy="838200"/>
          </a:xfrm>
          <a:prstGeom prst="rect">
            <a:avLst/>
          </a:prstGeom>
          <a:solidFill>
            <a:schemeClr val="accent2">
              <a:lumMod val="75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s-ES" dirty="0">
              <a:solidFill>
                <a:schemeClr val="bg1"/>
              </a:solidFill>
            </a:endParaRPr>
          </a:p>
        </p:txBody>
      </p:sp>
      <p:sp>
        <p:nvSpPr>
          <p:cNvPr id="4" name="1 Título"/>
          <p:cNvSpPr txBox="1">
            <a:spLocks/>
          </p:cNvSpPr>
          <p:nvPr/>
        </p:nvSpPr>
        <p:spPr>
          <a:xfrm>
            <a:off x="304800" y="457200"/>
            <a:ext cx="8686800" cy="83820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ES_tradnl" dirty="0" err="1" smtClean="0">
                <a:solidFill>
                  <a:schemeClr val="bg1"/>
                </a:solidFill>
              </a:rPr>
              <a:t>Corcega</a:t>
            </a:r>
            <a:endParaRPr lang="es-AR" dirty="0">
              <a:solidFill>
                <a:schemeClr val="bg1"/>
              </a:solidFill>
            </a:endParaRPr>
          </a:p>
        </p:txBody>
      </p:sp>
      <p:sp>
        <p:nvSpPr>
          <p:cNvPr id="5" name="2 Marcador de contenido"/>
          <p:cNvSpPr txBox="1">
            <a:spLocks/>
          </p:cNvSpPr>
          <p:nvPr/>
        </p:nvSpPr>
        <p:spPr>
          <a:xfrm>
            <a:off x="304800" y="1554162"/>
            <a:ext cx="8686800" cy="5043190"/>
          </a:xfrm>
          <a:prstGeom prst="rect">
            <a:avLst/>
          </a:prstGeom>
        </p:spPr>
        <p:txBody>
          <a:bodyPr>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r>
              <a:rPr lang="es-ES_tradnl" dirty="0" smtClean="0"/>
              <a:t>La isla de Córcega es una de las regiones de cultivo más antiguas del mundo, junta en sus vinos el carácter mediterráneo con el empleo de uvas italianas, francesas y españolas junto a las propias </a:t>
            </a:r>
            <a:r>
              <a:rPr lang="es-ES_tradnl" dirty="0" err="1" smtClean="0"/>
              <a:t>Sciacarello</a:t>
            </a:r>
            <a:r>
              <a:rPr lang="es-ES_tradnl" dirty="0" smtClean="0"/>
              <a:t>. Los tintos son mayoritarios empleando uvas Garnacha, Cariñena, </a:t>
            </a:r>
            <a:r>
              <a:rPr lang="es-ES_tradnl" dirty="0" err="1" smtClean="0"/>
              <a:t>Cinsaut</a:t>
            </a:r>
            <a:r>
              <a:rPr lang="es-ES_tradnl" dirty="0" smtClean="0"/>
              <a:t> y </a:t>
            </a:r>
            <a:r>
              <a:rPr lang="es-ES_tradnl" dirty="0" err="1" smtClean="0"/>
              <a:t>Syrah</a:t>
            </a:r>
            <a:r>
              <a:rPr lang="es-ES_tradnl" dirty="0" smtClean="0"/>
              <a:t>. También se elaboran rosados y en menor número blancos para los que se emplea la uva </a:t>
            </a:r>
            <a:r>
              <a:rPr lang="es-ES_tradnl" dirty="0" err="1" smtClean="0"/>
              <a:t>Vermentino</a:t>
            </a:r>
            <a:r>
              <a:rPr lang="es-ES_tradnl" dirty="0" smtClean="0"/>
              <a:t>, son muy aromáticos, florales y con presencia en boca.  En la costa oeste de la isla destaca la denominación de origen Ajaccio donde se elaboran  rosados y especialmente tintos. </a:t>
            </a:r>
            <a:endParaRPr lang="es-AR" dirty="0"/>
          </a:p>
        </p:txBody>
      </p:sp>
    </p:spTree>
    <p:extLst>
      <p:ext uri="{BB962C8B-B14F-4D97-AF65-F5344CB8AC3E}">
        <p14:creationId xmlns:p14="http://schemas.microsoft.com/office/powerpoint/2010/main" xmlns="" val="207873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slacorcega.es/wp-content/uploads/2012/10/vino-corce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448" y="836712"/>
            <a:ext cx="7477125" cy="5610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0326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39057" y="332656"/>
            <a:ext cx="8686800" cy="838200"/>
          </a:xfrm>
          <a:prstGeom prst="rect">
            <a:avLst/>
          </a:prstGeom>
          <a:solidFill>
            <a:schemeClr val="accent2">
              <a:lumMod val="75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s-ES" dirty="0">
              <a:solidFill>
                <a:schemeClr val="bg1"/>
              </a:solidFill>
            </a:endParaRPr>
          </a:p>
        </p:txBody>
      </p:sp>
      <p:sp>
        <p:nvSpPr>
          <p:cNvPr id="3" name="1 Título"/>
          <p:cNvSpPr txBox="1">
            <a:spLocks/>
          </p:cNvSpPr>
          <p:nvPr/>
        </p:nvSpPr>
        <p:spPr>
          <a:xfrm>
            <a:off x="304800" y="457200"/>
            <a:ext cx="8686800" cy="83820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ES_tradnl" dirty="0" err="1" smtClean="0">
                <a:solidFill>
                  <a:schemeClr val="bg1"/>
                </a:solidFill>
              </a:rPr>
              <a:t>CHampagne</a:t>
            </a:r>
            <a:endParaRPr lang="es-AR" dirty="0">
              <a:solidFill>
                <a:schemeClr val="bg1"/>
              </a:solidFill>
            </a:endParaRPr>
          </a:p>
        </p:txBody>
      </p:sp>
      <p:sp>
        <p:nvSpPr>
          <p:cNvPr id="4" name="2 Marcador de contenido"/>
          <p:cNvSpPr txBox="1">
            <a:spLocks/>
          </p:cNvSpPr>
          <p:nvPr/>
        </p:nvSpPr>
        <p:spPr>
          <a:xfrm>
            <a:off x="304800" y="1554162"/>
            <a:ext cx="8686800" cy="5043190"/>
          </a:xfrm>
          <a:prstGeom prst="rect">
            <a:avLst/>
          </a:prstGeom>
        </p:spPr>
        <p:txBody>
          <a:bodyPr>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r>
              <a:rPr lang="es-ES_tradnl" dirty="0" smtClean="0"/>
              <a:t>Champagne, con sus suelos calcáreos y permeables y sus 30 mil hectáreas cultivadas es la región vinícola más septentrional de Francia. En estas condiciones climáticas se basa parte de la singularidad de este vino en el que se realizan mezclas (</a:t>
            </a:r>
            <a:r>
              <a:rPr lang="es-ES_tradnl" dirty="0" err="1" smtClean="0"/>
              <a:t>Chardonnay</a:t>
            </a:r>
            <a:r>
              <a:rPr lang="es-ES_tradnl" dirty="0" smtClean="0"/>
              <a:t>, </a:t>
            </a:r>
            <a:r>
              <a:rPr lang="es-ES_tradnl" dirty="0" err="1" smtClean="0"/>
              <a:t>Pinot</a:t>
            </a:r>
            <a:r>
              <a:rPr lang="es-ES_tradnl" dirty="0" smtClean="0"/>
              <a:t> </a:t>
            </a:r>
            <a:r>
              <a:rPr lang="es-ES_tradnl" dirty="0" err="1" smtClean="0"/>
              <a:t>Noir</a:t>
            </a:r>
            <a:r>
              <a:rPr lang="es-ES_tradnl" dirty="0" smtClean="0"/>
              <a:t> y </a:t>
            </a:r>
            <a:r>
              <a:rPr lang="es-ES_tradnl" dirty="0" err="1" smtClean="0"/>
              <a:t>Pinot</a:t>
            </a:r>
            <a:r>
              <a:rPr lang="es-ES_tradnl" dirty="0" smtClean="0"/>
              <a:t> </a:t>
            </a:r>
            <a:r>
              <a:rPr lang="es-ES_tradnl" dirty="0" err="1" smtClean="0"/>
              <a:t>Meunier</a:t>
            </a:r>
            <a:r>
              <a:rPr lang="es-ES_tradnl" dirty="0" smtClean="0"/>
              <a:t>) que precisan una cuidada cosecha manual para no afectar al color del vino. En los denominados </a:t>
            </a:r>
            <a:r>
              <a:rPr lang="es-ES_tradnl" dirty="0" err="1" smtClean="0"/>
              <a:t>Blanc</a:t>
            </a:r>
            <a:r>
              <a:rPr lang="es-ES_tradnl" dirty="0" smtClean="0"/>
              <a:t> de </a:t>
            </a:r>
            <a:r>
              <a:rPr lang="es-ES_tradnl" dirty="0" err="1" smtClean="0"/>
              <a:t>Blancs</a:t>
            </a:r>
            <a:r>
              <a:rPr lang="es-ES_tradnl" dirty="0" smtClean="0"/>
              <a:t> solo están elaborados con </a:t>
            </a:r>
            <a:r>
              <a:rPr lang="es-ES_tradnl" dirty="0" err="1" smtClean="0"/>
              <a:t>Chardonnay</a:t>
            </a:r>
            <a:r>
              <a:rPr lang="es-ES_tradnl" dirty="0" smtClean="0"/>
              <a:t>. Cuando las condiciones climáticas no has sido buenas,  se han realizado mezclas de vinos de distintos años que da vida al producto mas elaborado y comercial </a:t>
            </a:r>
            <a:r>
              <a:rPr lang="es-ES_tradnl" dirty="0" err="1" smtClean="0"/>
              <a:t>Brut</a:t>
            </a:r>
            <a:r>
              <a:rPr lang="es-ES_tradnl" dirty="0" smtClean="0"/>
              <a:t> sin añada.</a:t>
            </a:r>
          </a:p>
          <a:p>
            <a:pPr algn="just"/>
            <a:endParaRPr lang="es-AR" dirty="0"/>
          </a:p>
        </p:txBody>
      </p:sp>
    </p:spTree>
    <p:extLst>
      <p:ext uri="{BB962C8B-B14F-4D97-AF65-F5344CB8AC3E}">
        <p14:creationId xmlns:p14="http://schemas.microsoft.com/office/powerpoint/2010/main" xmlns="" val="3742918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inereport.com.ar/wp-content/uploads/2009/12/champagne.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1628800"/>
            <a:ext cx="5280586"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564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p:spPr>
        <p:txBody>
          <a:bodyPr/>
          <a:lstStyle/>
          <a:p>
            <a:r>
              <a:rPr lang="es-ES" dirty="0" smtClean="0">
                <a:solidFill>
                  <a:schemeClr val="bg1"/>
                </a:solidFill>
              </a:rPr>
              <a:t>Francia</a:t>
            </a:r>
            <a:endParaRPr lang="es-ES" dirty="0">
              <a:solidFill>
                <a:schemeClr val="bg1"/>
              </a:solidFill>
            </a:endParaRPr>
          </a:p>
        </p:txBody>
      </p:sp>
      <p:sp>
        <p:nvSpPr>
          <p:cNvPr id="3" name="2 Marcador de contenido"/>
          <p:cNvSpPr>
            <a:spLocks noGrp="1"/>
          </p:cNvSpPr>
          <p:nvPr>
            <p:ph idx="1"/>
          </p:nvPr>
        </p:nvSpPr>
        <p:spPr/>
        <p:txBody>
          <a:bodyPr/>
          <a:lstStyle/>
          <a:p>
            <a:pPr algn="just"/>
            <a:r>
              <a:rPr lang="es-ES" dirty="0" smtClean="0"/>
              <a:t>Hablar de Francia es hablar de vino, de tradición cultural, de referente universal, del país que reúne la más amplia gama de vinos y del primer productor y exportador de vinos en el mundo. Francia dispone de una larga lista de vinos tintos, blancos, dulces y por supuesto su famoso Champagne. </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http://www.britishsummer.com/blog-aprender-ingles-extranjero/wp-content/uploads/2014/03/francia.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1 Título"/>
          <p:cNvSpPr txBox="1">
            <a:spLocks/>
          </p:cNvSpPr>
          <p:nvPr/>
        </p:nvSpPr>
        <p:spPr>
          <a:xfrm>
            <a:off x="408952" y="2737119"/>
            <a:ext cx="8686800" cy="1738620"/>
          </a:xfrm>
          <a:prstGeom prst="rect">
            <a:avLst/>
          </a:prstGeom>
          <a:solidFill>
            <a:schemeClr val="accent2">
              <a:lumMod val="75000"/>
            </a:schemeClr>
          </a:solidFill>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ES" dirty="0" smtClean="0">
                <a:solidFill>
                  <a:schemeClr val="bg1"/>
                </a:solidFill>
              </a:rPr>
              <a:t>Laura</a:t>
            </a:r>
          </a:p>
          <a:p>
            <a:pPr algn="ctr"/>
            <a:r>
              <a:rPr lang="es-ES" dirty="0" smtClean="0">
                <a:solidFill>
                  <a:schemeClr val="bg1"/>
                </a:solidFill>
              </a:rPr>
              <a:t>Gino</a:t>
            </a:r>
          </a:p>
          <a:p>
            <a:pPr algn="ctr"/>
            <a:r>
              <a:rPr lang="es-ES" dirty="0" smtClean="0">
                <a:solidFill>
                  <a:schemeClr val="bg1"/>
                </a:solidFill>
              </a:rPr>
              <a:t>Álvaro </a:t>
            </a:r>
            <a:endParaRPr lang="es-ES" dirty="0">
              <a:solidFill>
                <a:schemeClr val="bg1"/>
              </a:solidFill>
            </a:endParaRPr>
          </a:p>
        </p:txBody>
      </p:sp>
    </p:spTree>
    <p:extLst>
      <p:ext uri="{BB962C8B-B14F-4D97-AF65-F5344CB8AC3E}">
        <p14:creationId xmlns:p14="http://schemas.microsoft.com/office/powerpoint/2010/main" xmlns="" val="26955770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lib.kkf.hu/france/francia/pic/m/clip_image037_0004.jpg">
            <a:hlinkClick r:id="rId2"/>
          </p:cNvPr>
          <p:cNvPicPr>
            <a:picLocks noChangeAspect="1" noChangeArrowheads="1"/>
          </p:cNvPicPr>
          <p:nvPr/>
        </p:nvPicPr>
        <p:blipFill>
          <a:blip r:embed="rId3" cstate="print"/>
          <a:srcRect/>
          <a:stretch>
            <a:fillRect/>
          </a:stretch>
        </p:blipFill>
        <p:spPr bwMode="auto">
          <a:xfrm>
            <a:off x="1187624" y="476672"/>
            <a:ext cx="6768752" cy="6006558"/>
          </a:xfrm>
          <a:prstGeom prst="rect">
            <a:avLst/>
          </a:prstGeom>
          <a:noFill/>
        </p:spPr>
      </p:pic>
      <p:sp>
        <p:nvSpPr>
          <p:cNvPr id="3" name="1 Título"/>
          <p:cNvSpPr txBox="1">
            <a:spLocks/>
          </p:cNvSpPr>
          <p:nvPr/>
        </p:nvSpPr>
        <p:spPr>
          <a:xfrm>
            <a:off x="304800" y="457200"/>
            <a:ext cx="8686800" cy="838200"/>
          </a:xfrm>
          <a:prstGeom prst="rect">
            <a:avLst/>
          </a:prstGeom>
          <a:solidFill>
            <a:schemeClr val="accent2">
              <a:lumMod val="75000"/>
            </a:schemeClr>
          </a:solidFill>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ES" dirty="0" smtClean="0">
                <a:solidFill>
                  <a:schemeClr val="bg1"/>
                </a:solidFill>
              </a:rPr>
              <a:t>Zonas Vitícolas de Francia</a:t>
            </a:r>
            <a:endParaRPr lang="es-E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p:spPr>
        <p:txBody>
          <a:bodyPr/>
          <a:lstStyle/>
          <a:p>
            <a:r>
              <a:rPr lang="es-ES" dirty="0" smtClean="0">
                <a:solidFill>
                  <a:schemeClr val="bg1"/>
                </a:solidFill>
              </a:rPr>
              <a:t>Burdeos</a:t>
            </a:r>
            <a:endParaRPr lang="es-ES" dirty="0">
              <a:solidFill>
                <a:schemeClr val="bg1"/>
              </a:solidFill>
            </a:endParaRPr>
          </a:p>
        </p:txBody>
      </p:sp>
      <p:sp>
        <p:nvSpPr>
          <p:cNvPr id="3" name="2 Marcador de contenido"/>
          <p:cNvSpPr>
            <a:spLocks noGrp="1"/>
          </p:cNvSpPr>
          <p:nvPr>
            <p:ph idx="1"/>
          </p:nvPr>
        </p:nvSpPr>
        <p:spPr/>
        <p:txBody>
          <a:bodyPr>
            <a:normAutofit/>
          </a:bodyPr>
          <a:lstStyle/>
          <a:p>
            <a:pPr algn="just"/>
            <a:r>
              <a:rPr lang="es-ES" dirty="0" smtClean="0"/>
              <a:t>Burdeos podría ser  la capital del vino en el mundo por sus 120.000 hectáreas y porque tiene 57 denominaciones de origen. En esta región el verano es caluroso , lluvias abundantes, otoños largos y suaves. En esta zona se hacen vinos tintos, las variedades de uvas que se usan en esta parte es la Merlot Cabernet </a:t>
            </a:r>
            <a:r>
              <a:rPr lang="es-ES" dirty="0" err="1" smtClean="0"/>
              <a:t>Sauvignon</a:t>
            </a:r>
            <a:r>
              <a:rPr lang="es-ES" dirty="0" smtClean="0"/>
              <a:t>  y en los vinos blancos </a:t>
            </a:r>
            <a:r>
              <a:rPr lang="es-ES" dirty="0" err="1" smtClean="0"/>
              <a:t>Sauvignon</a:t>
            </a:r>
            <a:r>
              <a:rPr lang="es-ES" dirty="0" smtClean="0"/>
              <a:t> </a:t>
            </a:r>
            <a:r>
              <a:rPr lang="es-ES" dirty="0" err="1" smtClean="0"/>
              <a:t>Blanc</a:t>
            </a:r>
            <a:r>
              <a:rPr lang="es-ES" dirty="0" smtClean="0"/>
              <a:t>. </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Resultado de imagen de burdeos vin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Resultado de imagen de burdeos vino"/>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390" name="Picture 6" descr="http://entrevinosyamigos.com/blog/wp-content/uploads/burdeos1.png">
            <a:hlinkClick r:id="rId2"/>
          </p:cNvPr>
          <p:cNvPicPr>
            <a:picLocks noChangeAspect="1" noChangeArrowheads="1"/>
          </p:cNvPicPr>
          <p:nvPr/>
        </p:nvPicPr>
        <p:blipFill>
          <a:blip r:embed="rId3" cstate="print"/>
          <a:srcRect/>
          <a:stretch>
            <a:fillRect/>
          </a:stretch>
        </p:blipFill>
        <p:spPr bwMode="auto">
          <a:xfrm>
            <a:off x="539552" y="836712"/>
            <a:ext cx="8342743" cy="532859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p:spPr>
        <p:txBody>
          <a:bodyPr/>
          <a:lstStyle/>
          <a:p>
            <a:r>
              <a:rPr lang="es-ES" dirty="0" smtClean="0">
                <a:solidFill>
                  <a:schemeClr val="bg1"/>
                </a:solidFill>
              </a:rPr>
              <a:t>Borgoña</a:t>
            </a:r>
            <a:endParaRPr lang="es-ES" dirty="0">
              <a:solidFill>
                <a:schemeClr val="bg1"/>
              </a:solidFill>
            </a:endParaRPr>
          </a:p>
        </p:txBody>
      </p:sp>
      <p:sp>
        <p:nvSpPr>
          <p:cNvPr id="3" name="2 Marcador de contenido"/>
          <p:cNvSpPr>
            <a:spLocks noGrp="1"/>
          </p:cNvSpPr>
          <p:nvPr>
            <p:ph idx="1"/>
          </p:nvPr>
        </p:nvSpPr>
        <p:spPr>
          <a:xfrm>
            <a:off x="457200" y="1600200"/>
            <a:ext cx="8229600" cy="5069160"/>
          </a:xfrm>
        </p:spPr>
        <p:txBody>
          <a:bodyPr>
            <a:normAutofit lnSpcReduction="10000"/>
          </a:bodyPr>
          <a:lstStyle/>
          <a:p>
            <a:pPr algn="just"/>
            <a:r>
              <a:rPr lang="es-ES" dirty="0" smtClean="0"/>
              <a:t>En esta zona de  Francia  se producen vinos blancos y tintos. </a:t>
            </a:r>
            <a:r>
              <a:rPr lang="es-ES" dirty="0" err="1" smtClean="0"/>
              <a:t>Poseé</a:t>
            </a:r>
            <a:r>
              <a:rPr lang="es-ES" dirty="0" smtClean="0"/>
              <a:t> 33 denominaciones de origen.</a:t>
            </a:r>
          </a:p>
          <a:p>
            <a:pPr algn="just"/>
            <a:r>
              <a:rPr lang="es-ES" dirty="0" smtClean="0"/>
              <a:t>Producen vinos tintos  gracias a estos tipos de uvas </a:t>
            </a:r>
            <a:r>
              <a:rPr lang="es-ES" dirty="0" err="1" smtClean="0"/>
              <a:t>Pinot</a:t>
            </a:r>
            <a:r>
              <a:rPr lang="es-ES" dirty="0" smtClean="0"/>
              <a:t> </a:t>
            </a:r>
            <a:r>
              <a:rPr lang="es-ES" dirty="0" err="1" smtClean="0"/>
              <a:t>Noir</a:t>
            </a:r>
            <a:r>
              <a:rPr lang="es-ES" dirty="0" smtClean="0"/>
              <a:t>,  también hacen vinos blancos gracias a las cepas de </a:t>
            </a:r>
            <a:r>
              <a:rPr lang="es-ES" dirty="0" err="1" smtClean="0"/>
              <a:t>Chardonay</a:t>
            </a:r>
            <a:r>
              <a:rPr lang="es-ES" dirty="0" smtClean="0"/>
              <a:t>,  también producen cantidades pequeñas de vinos rosados y espumosos</a:t>
            </a:r>
          </a:p>
          <a:p>
            <a:pPr algn="just"/>
            <a:r>
              <a:rPr lang="es-ES" dirty="0" smtClean="0"/>
              <a:t>Borgoña presenta un clima continental inviernos fríos y veranos calurosos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thumb/7/70/Veuve_Ambal_Cremant_de_Bourgogne.jpg/800px-Veuve_Ambal_Cremant_de_Bourgogne.jpg"/>
          <p:cNvPicPr>
            <a:picLocks noChangeAspect="1" noChangeArrowheads="1"/>
          </p:cNvPicPr>
          <p:nvPr/>
        </p:nvPicPr>
        <p:blipFill>
          <a:blip r:embed="rId2" cstate="print"/>
          <a:srcRect/>
          <a:stretch>
            <a:fillRect/>
          </a:stretch>
        </p:blipFill>
        <p:spPr bwMode="auto">
          <a:xfrm>
            <a:off x="563555" y="440668"/>
            <a:ext cx="8040893" cy="6030670"/>
          </a:xfrm>
          <a:prstGeom prst="rect">
            <a:avLst/>
          </a:prstGeom>
          <a:noFill/>
        </p:spPr>
      </p:pic>
      <p:pic>
        <p:nvPicPr>
          <p:cNvPr id="19460" name="Picture 4" descr="http://www.vinosypiscoslosreyes.com/weblosreyes/imagenes/borgona.png">
            <a:hlinkClick r:id="rId3"/>
          </p:cNvPr>
          <p:cNvPicPr>
            <a:picLocks noChangeAspect="1" noChangeArrowheads="1"/>
          </p:cNvPicPr>
          <p:nvPr/>
        </p:nvPicPr>
        <p:blipFill>
          <a:blip r:embed="rId4" cstate="print"/>
          <a:srcRect/>
          <a:stretch>
            <a:fillRect/>
          </a:stretch>
        </p:blipFill>
        <p:spPr bwMode="auto">
          <a:xfrm>
            <a:off x="6372200" y="2708920"/>
            <a:ext cx="3133725" cy="37719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39057" y="172779"/>
            <a:ext cx="8686800" cy="838200"/>
          </a:xfrm>
          <a:prstGeom prst="rect">
            <a:avLst/>
          </a:prstGeom>
          <a:solidFill>
            <a:schemeClr val="accent2">
              <a:lumMod val="75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s-ES" dirty="0">
              <a:solidFill>
                <a:schemeClr val="bg1"/>
              </a:solidFill>
            </a:endParaRPr>
          </a:p>
        </p:txBody>
      </p:sp>
      <p:sp>
        <p:nvSpPr>
          <p:cNvPr id="2" name="1 Título"/>
          <p:cNvSpPr>
            <a:spLocks noGrp="1"/>
          </p:cNvSpPr>
          <p:nvPr>
            <p:ph type="title"/>
          </p:nvPr>
        </p:nvSpPr>
        <p:spPr/>
        <p:txBody>
          <a:bodyPr>
            <a:normAutofit fontScale="90000"/>
          </a:bodyPr>
          <a:lstStyle/>
          <a:p>
            <a:r>
              <a:rPr lang="es-ES" dirty="0" smtClean="0">
                <a:solidFill>
                  <a:schemeClr val="bg1"/>
                </a:solidFill>
              </a:rPr>
              <a:t>Valle del Ródano</a:t>
            </a:r>
            <a:r>
              <a:rPr lang="es-ES" dirty="0" smtClean="0"/>
              <a:t/>
            </a:r>
            <a:br>
              <a:rPr lang="es-ES" dirty="0" smtClean="0"/>
            </a:br>
            <a:endParaRPr lang="es-ES" dirty="0"/>
          </a:p>
        </p:txBody>
      </p:sp>
      <p:sp>
        <p:nvSpPr>
          <p:cNvPr id="3" name="2 Marcador de contenido"/>
          <p:cNvSpPr>
            <a:spLocks noGrp="1"/>
          </p:cNvSpPr>
          <p:nvPr>
            <p:ph idx="1"/>
          </p:nvPr>
        </p:nvSpPr>
        <p:spPr>
          <a:xfrm>
            <a:off x="457200" y="1196752"/>
            <a:ext cx="8686800" cy="5400600"/>
          </a:xfrm>
        </p:spPr>
        <p:txBody>
          <a:bodyPr>
            <a:normAutofit/>
          </a:bodyPr>
          <a:lstStyle/>
          <a:p>
            <a:pPr algn="just"/>
            <a:r>
              <a:rPr lang="es-ES" dirty="0" smtClean="0"/>
              <a:t>El valle del Ródano es una de las zonas mas antigua de Francia  y cuna alguno de los mejores vinos del mundo. Los vinos que se hacen en esta zona  son vinos tintos y blancos </a:t>
            </a:r>
          </a:p>
          <a:p>
            <a:pPr algn="just"/>
            <a:r>
              <a:rPr lang="es-ES" dirty="0" smtClean="0"/>
              <a:t>El sur del valle del Ródano dispone de un clima mediterráneo, tierras de arcilla y caliza  las uvas que predominan son  la Garnacha </a:t>
            </a:r>
            <a:r>
              <a:rPr lang="es-ES" dirty="0" err="1" smtClean="0"/>
              <a:t>Monatrell</a:t>
            </a:r>
            <a:r>
              <a:rPr lang="es-ES" dirty="0" smtClean="0"/>
              <a:t> y </a:t>
            </a:r>
            <a:r>
              <a:rPr lang="es-ES" dirty="0" err="1" smtClean="0"/>
              <a:t>Syrah</a:t>
            </a:r>
            <a:r>
              <a:rPr lang="es-ES" dirty="0" smtClean="0"/>
              <a:t>, los vinos tintos son cálidos y sabrosos y con cuerpo, también se elaboran rosados y en menor medida blancos. </a:t>
            </a:r>
          </a:p>
          <a:p>
            <a:endParaRPr lang="es-E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astronomiaycia.com/wp-content/uploads/2013/01/100_vinos.jpg">
            <a:hlinkClick r:id="rId2"/>
          </p:cNvPr>
          <p:cNvPicPr>
            <a:picLocks noChangeAspect="1" noChangeArrowheads="1"/>
          </p:cNvPicPr>
          <p:nvPr/>
        </p:nvPicPr>
        <p:blipFill>
          <a:blip r:embed="rId3" cstate="print"/>
          <a:srcRect/>
          <a:stretch>
            <a:fillRect/>
          </a:stretch>
        </p:blipFill>
        <p:spPr bwMode="auto">
          <a:xfrm>
            <a:off x="1043608" y="300348"/>
            <a:ext cx="7446098" cy="63908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273</TotalTime>
  <Words>827</Words>
  <Application>Microsoft Office PowerPoint</Application>
  <PresentationFormat>Presentación en pantalla (4:3)</PresentationFormat>
  <Paragraphs>32</Paragraphs>
  <Slides>20</Slides>
  <Notes>0</Notes>
  <HiddenSlides>1</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Viajes</vt:lpstr>
      <vt:lpstr>Vinos de Francia</vt:lpstr>
      <vt:lpstr>Francia</vt:lpstr>
      <vt:lpstr>Diapositiva 3</vt:lpstr>
      <vt:lpstr>Burdeos</vt:lpstr>
      <vt:lpstr>Diapositiva 5</vt:lpstr>
      <vt:lpstr>Borgoña</vt:lpstr>
      <vt:lpstr>Diapositiva 7</vt:lpstr>
      <vt:lpstr>Valle del Ródano </vt:lpstr>
      <vt:lpstr>Diapositiva 9</vt:lpstr>
      <vt:lpstr>Valle del loira</vt:lpstr>
      <vt:lpstr>Diapositiva 11</vt:lpstr>
      <vt:lpstr>Diapositiva 12</vt:lpstr>
      <vt:lpstr>Alsacia </vt:lpstr>
      <vt:lpstr>Diapositiva 14</vt:lpstr>
      <vt:lpstr>Provenza</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Vinos de Francia</dc:title>
  <dc:creator>Varo</dc:creator>
  <cp:lastModifiedBy>nom</cp:lastModifiedBy>
  <cp:revision>31</cp:revision>
  <dcterms:created xsi:type="dcterms:W3CDTF">2015-05-10T16:45:04Z</dcterms:created>
  <dcterms:modified xsi:type="dcterms:W3CDTF">2015-05-23T08:48:38Z</dcterms:modified>
</cp:coreProperties>
</file>