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256" r:id="rId2"/>
    <p:sldId id="271" r:id="rId3"/>
    <p:sldId id="272" r:id="rId4"/>
    <p:sldId id="273" r:id="rId5"/>
    <p:sldId id="274" r:id="rId6"/>
    <p:sldId id="275" r:id="rId7"/>
    <p:sldId id="276" r:id="rId8"/>
    <p:sldId id="277" r:id="rId9"/>
    <p:sldId id="278" r:id="rId10"/>
    <p:sldId id="279" r:id="rId11"/>
    <p:sldId id="280" r:id="rId12"/>
    <p:sldId id="281" r:id="rId13"/>
    <p:sldId id="282" r:id="rId14"/>
    <p:sldId id="283" r:id="rId15"/>
    <p:sldId id="284" r:id="rId16"/>
    <p:sldId id="285" r:id="rId17"/>
    <p:sldId id="263" r:id="rId18"/>
    <p:sldId id="264" r:id="rId19"/>
    <p:sldId id="265" r:id="rId20"/>
    <p:sldId id="266" r:id="rId21"/>
    <p:sldId id="257" r:id="rId22"/>
    <p:sldId id="258" r:id="rId23"/>
    <p:sldId id="259" r:id="rId24"/>
    <p:sldId id="262" r:id="rId25"/>
    <p:sldId id="260" r:id="rId26"/>
    <p:sldId id="261" r:id="rId27"/>
    <p:sldId id="267" r:id="rId28"/>
    <p:sldId id="268" r:id="rId29"/>
    <p:sldId id="269" r:id="rId30"/>
    <p:sldId id="270" r:id="rId31"/>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8" d="100"/>
          <a:sy n="88" d="100"/>
        </p:scale>
        <p:origin x="-96" y="-42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3">
        <a:schemeClr val="bg1"/>
      </p:bgRef>
    </p:bg>
    <p:spTree>
      <p:nvGrpSpPr>
        <p:cNvPr id="1" name=""/>
        <p:cNvGrpSpPr/>
        <p:nvPr/>
      </p:nvGrpSpPr>
      <p:grpSpPr>
        <a:xfrm>
          <a:off x="0" y="0"/>
          <a:ext cx="0" cy="0"/>
          <a:chOff x="0" y="0"/>
          <a:chExt cx="0" cy="0"/>
        </a:xfrm>
      </p:grpSpPr>
      <p:sp>
        <p:nvSpPr>
          <p:cNvPr id="12" name="11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12 Rectángulo redondeado"/>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8 Subtítulo"/>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p:txBody>
          <a:bodyPr/>
          <a:lstStyle/>
          <a:p>
            <a:endParaRPr lang="es-ES"/>
          </a:p>
        </p:txBody>
      </p:sp>
      <p:sp>
        <p:nvSpPr>
          <p:cNvPr id="17" name="16 Marcador de pie de página"/>
          <p:cNvSpPr>
            <a:spLocks noGrp="1"/>
          </p:cNvSpPr>
          <p:nvPr>
            <p:ph type="ftr" sz="quarter" idx="11"/>
          </p:nvPr>
        </p:nvSpPr>
        <p:spPr/>
        <p:txBody>
          <a:bodyPr/>
          <a:lstStyle/>
          <a:p>
            <a:endParaRPr lang="es-ES"/>
          </a:p>
        </p:txBody>
      </p:sp>
      <p:sp>
        <p:nvSpPr>
          <p:cNvPr id="29" name="28 Marcador de número de diapositiva"/>
          <p:cNvSpPr>
            <a:spLocks noGrp="1"/>
          </p:cNvSpPr>
          <p:nvPr>
            <p:ph type="sldNum" sz="quarter" idx="12"/>
          </p:nvPr>
        </p:nvSpPr>
        <p:spPr/>
        <p:txBody>
          <a:bodyPr lIns="0" tIns="0" rIns="0" bIns="0">
            <a:noAutofit/>
          </a:bodyPr>
          <a:lstStyle>
            <a:lvl1pPr>
              <a:defRPr sz="1400">
                <a:solidFill>
                  <a:srgbClr val="FFFFFF"/>
                </a:solidFill>
              </a:defRPr>
            </a:lvl1pPr>
          </a:lstStyle>
          <a:p>
            <a:fld id="{A56F30B0-9B87-4EA9-84B7-EFD1917879C8}" type="slidenum">
              <a:rPr lang="es-ES" smtClean="0"/>
              <a:pPr/>
              <a:t>‹Nº›</a:t>
            </a:fld>
            <a:endParaRPr lang="es-ES"/>
          </a:p>
        </p:txBody>
      </p:sp>
      <p:sp>
        <p:nvSpPr>
          <p:cNvPr id="7" name="6 Rectángulo"/>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D152E48-7210-4A54-80AB-E97D93A6DC9F}"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41"/>
            <a:ext cx="201168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914400" y="274640"/>
            <a:ext cx="55626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B5244B9-494F-4F04-AD24-B5E954AFFD81}" type="slidenum">
              <a:rPr lang="es-ES" smtClean="0"/>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a:xfrm>
            <a:off x="457200" y="6245225"/>
            <a:ext cx="2133600" cy="476250"/>
          </a:xfrm>
        </p:spPr>
        <p:txBody>
          <a:bodyPr/>
          <a:lstStyle>
            <a:lvl1pPr>
              <a:defRPr/>
            </a:lvl1pPr>
          </a:lstStyle>
          <a:p>
            <a:endParaRPr lang="es-ES"/>
          </a:p>
        </p:txBody>
      </p:sp>
      <p:sp>
        <p:nvSpPr>
          <p:cNvPr id="6" name="5 Marcador de pie de página"/>
          <p:cNvSpPr>
            <a:spLocks noGrp="1"/>
          </p:cNvSpPr>
          <p:nvPr>
            <p:ph type="ftr" sz="quarter" idx="11"/>
          </p:nvPr>
        </p:nvSpPr>
        <p:spPr>
          <a:xfrm>
            <a:off x="3124200" y="6245225"/>
            <a:ext cx="2895600" cy="476250"/>
          </a:xfrm>
        </p:spPr>
        <p:txBody>
          <a:bodyPr/>
          <a:lstStyle>
            <a:lvl1pPr>
              <a:defRPr/>
            </a:lvl1pPr>
          </a:lstStyle>
          <a:p>
            <a:endParaRPr lang="es-ES"/>
          </a:p>
        </p:txBody>
      </p:sp>
      <p:sp>
        <p:nvSpPr>
          <p:cNvPr id="7" name="6 Marcador de número de diapositiva"/>
          <p:cNvSpPr>
            <a:spLocks noGrp="1"/>
          </p:cNvSpPr>
          <p:nvPr>
            <p:ph type="sldNum" sz="quarter" idx="12"/>
          </p:nvPr>
        </p:nvSpPr>
        <p:spPr>
          <a:xfrm>
            <a:off x="6553200" y="6245225"/>
            <a:ext cx="2133600" cy="476250"/>
          </a:xfrm>
        </p:spPr>
        <p:txBody>
          <a:bodyPr/>
          <a:lstStyle>
            <a:lvl1pPr>
              <a:defRPr/>
            </a:lvl1pPr>
          </a:lstStyle>
          <a:p>
            <a:fld id="{6441D62B-109D-43EC-8EB4-A7A0011C0D13}" type="slidenum">
              <a:rPr lang="es-ES"/>
              <a:pPr/>
              <a:t>‹Nº›</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4648200" y="1600200"/>
            <a:ext cx="4038600" cy="21859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contenido"/>
          <p:cNvSpPr>
            <a:spLocks noGrp="1"/>
          </p:cNvSpPr>
          <p:nvPr>
            <p:ph sz="quarter" idx="3"/>
          </p:nvPr>
        </p:nvSpPr>
        <p:spPr>
          <a:xfrm>
            <a:off x="4648200" y="3938588"/>
            <a:ext cx="4038600" cy="21875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fecha"/>
          <p:cNvSpPr>
            <a:spLocks noGrp="1"/>
          </p:cNvSpPr>
          <p:nvPr>
            <p:ph type="dt" sz="half" idx="10"/>
          </p:nvPr>
        </p:nvSpPr>
        <p:spPr>
          <a:xfrm>
            <a:off x="457200" y="6245225"/>
            <a:ext cx="2133600" cy="476250"/>
          </a:xfrm>
        </p:spPr>
        <p:txBody>
          <a:bodyPr/>
          <a:lstStyle>
            <a:lvl1pPr>
              <a:defRPr/>
            </a:lvl1pPr>
          </a:lstStyle>
          <a:p>
            <a:endParaRPr lang="es-ES"/>
          </a:p>
        </p:txBody>
      </p:sp>
      <p:sp>
        <p:nvSpPr>
          <p:cNvPr id="7" name="6 Marcador de pie de página"/>
          <p:cNvSpPr>
            <a:spLocks noGrp="1"/>
          </p:cNvSpPr>
          <p:nvPr>
            <p:ph type="ftr" sz="quarter" idx="11"/>
          </p:nvPr>
        </p:nvSpPr>
        <p:spPr>
          <a:xfrm>
            <a:off x="3124200" y="6245225"/>
            <a:ext cx="2895600" cy="476250"/>
          </a:xfrm>
        </p:spPr>
        <p:txBody>
          <a:bodyPr/>
          <a:lstStyle>
            <a:lvl1pPr>
              <a:defRPr/>
            </a:lvl1pPr>
          </a:lstStyle>
          <a:p>
            <a:endParaRPr lang="es-ES"/>
          </a:p>
        </p:txBody>
      </p:sp>
      <p:sp>
        <p:nvSpPr>
          <p:cNvPr id="8" name="7 Marcador de número de diapositiva"/>
          <p:cNvSpPr>
            <a:spLocks noGrp="1"/>
          </p:cNvSpPr>
          <p:nvPr>
            <p:ph type="sldNum" sz="quarter" idx="12"/>
          </p:nvPr>
        </p:nvSpPr>
        <p:spPr>
          <a:xfrm>
            <a:off x="6553200" y="6245225"/>
            <a:ext cx="2133600" cy="476250"/>
          </a:xfrm>
        </p:spPr>
        <p:txBody>
          <a:bodyPr/>
          <a:lstStyle>
            <a:lvl1pPr>
              <a:defRPr/>
            </a:lvl1pPr>
          </a:lstStyle>
          <a:p>
            <a:fld id="{90487422-4C8D-42BA-A358-2D4DD66710FA}" type="slidenum">
              <a:rPr lang="es-ES"/>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5D9B65E-64AD-4ED1-B286-FA958451BE69}" type="slidenum">
              <a:rPr lang="es-ES" smtClean="0"/>
              <a:pPr/>
              <a:t>‹Nº›</a:t>
            </a:fld>
            <a:endParaRPr lang="es-ES"/>
          </a:p>
        </p:txBody>
      </p:sp>
      <p:sp>
        <p:nvSpPr>
          <p:cNvPr id="8" name="7 Marcador de contenido"/>
          <p:cNvSpPr>
            <a:spLocks noGrp="1"/>
          </p:cNvSpPr>
          <p:nvPr>
            <p:ph sz="quarter" idx="1"/>
          </p:nvPr>
        </p:nvSpPr>
        <p:spPr>
          <a:xfrm>
            <a:off x="914400" y="1447800"/>
            <a:ext cx="777240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sp>
        <p:nvSpPr>
          <p:cNvPr id="11" name="10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9 Rectángulo redondeado"/>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722313" y="952500"/>
            <a:ext cx="7772400" cy="1362075"/>
          </a:xfrm>
        </p:spPr>
        <p:txBody>
          <a:bodyPr anchor="b" anchorCtr="0"/>
          <a:lstStyle>
            <a:lvl1pPr algn="l">
              <a:buNone/>
              <a:defRPr sz="4000" b="0" cap="none"/>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endParaRPr lang="es-ES"/>
          </a:p>
        </p:txBody>
      </p:sp>
      <p:sp>
        <p:nvSpPr>
          <p:cNvPr id="5" name="4 Marcador de pie de página"/>
          <p:cNvSpPr>
            <a:spLocks noGrp="1"/>
          </p:cNvSpPr>
          <p:nvPr>
            <p:ph type="ftr" sz="quarter" idx="11"/>
          </p:nvPr>
        </p:nvSpPr>
        <p:spPr>
          <a:xfrm>
            <a:off x="800100" y="6172200"/>
            <a:ext cx="4000500" cy="457200"/>
          </a:xfrm>
        </p:spPr>
        <p:txBody>
          <a:bodyPr/>
          <a:lstStyle/>
          <a:p>
            <a:endParaRPr lang="es-ES"/>
          </a:p>
        </p:txBody>
      </p:sp>
      <p:sp>
        <p:nvSpPr>
          <p:cNvPr id="7" name="6 Rectángulo"/>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Marcador de número de diapositiva"/>
          <p:cNvSpPr>
            <a:spLocks noGrp="1"/>
          </p:cNvSpPr>
          <p:nvPr>
            <p:ph type="sldNum" sz="quarter" idx="12"/>
          </p:nvPr>
        </p:nvSpPr>
        <p:spPr>
          <a:xfrm>
            <a:off x="146304" y="6208776"/>
            <a:ext cx="457200" cy="457200"/>
          </a:xfrm>
        </p:spPr>
        <p:txBody>
          <a:bodyPr/>
          <a:lstStyle/>
          <a:p>
            <a:fld id="{7A48F031-EA7A-47CB-A0A1-717ECF59A379}"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44A361A-F902-47F2-BAC8-976597C2FDD3}" type="slidenum">
              <a:rPr lang="es-ES" smtClean="0"/>
              <a:pPr/>
              <a:t>‹Nº›</a:t>
            </a:fld>
            <a:endParaRPr lang="es-ES"/>
          </a:p>
        </p:txBody>
      </p:sp>
      <p:sp>
        <p:nvSpPr>
          <p:cNvPr id="9" name="8 Marcador de contenido"/>
          <p:cNvSpPr>
            <a:spLocks noGrp="1"/>
          </p:cNvSpPr>
          <p:nvPr>
            <p:ph sz="quarter" idx="1"/>
          </p:nvPr>
        </p:nvSpPr>
        <p:spPr>
          <a:xfrm>
            <a:off x="914400" y="1447800"/>
            <a:ext cx="374904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933950" y="1447800"/>
            <a:ext cx="374904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914400" y="273050"/>
            <a:ext cx="7772400" cy="1143000"/>
          </a:xfrm>
        </p:spPr>
        <p:txBody>
          <a:bodyPr anchor="b" anchorCtr="0"/>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7" name="6 Marcador de fecha"/>
          <p:cNvSpPr>
            <a:spLocks noGrp="1"/>
          </p:cNvSpPr>
          <p:nvPr>
            <p:ph type="dt" sz="half" idx="10"/>
          </p:nvPr>
        </p:nvSpPr>
        <p:spPr/>
        <p:txBody>
          <a:bodyPr/>
          <a:lstStyle/>
          <a:p>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7C9FFF9F-EAD4-4F0B-8416-35B684A0BBE8}" type="slidenum">
              <a:rPr lang="es-ES" smtClean="0"/>
              <a:pPr/>
              <a:t>‹Nº›</a:t>
            </a:fld>
            <a:endParaRPr lang="es-ES"/>
          </a:p>
        </p:txBody>
      </p:sp>
      <p:sp>
        <p:nvSpPr>
          <p:cNvPr id="11" name="10 Marcador de contenido"/>
          <p:cNvSpPr>
            <a:spLocks noGrp="1"/>
          </p:cNvSpPr>
          <p:nvPr>
            <p:ph sz="half" idx="2"/>
          </p:nvPr>
        </p:nvSpPr>
        <p:spPr>
          <a:xfrm>
            <a:off x="914400" y="2247900"/>
            <a:ext cx="3733800" cy="38862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4"/>
          </p:nvPr>
        </p:nvSpPr>
        <p:spPr>
          <a:xfrm>
            <a:off x="4953000" y="2247900"/>
            <a:ext cx="3733800" cy="38862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0DAB98AF-16CB-4209-A9C1-DEF2C3F15F21}"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2CDB7171-36CB-4D2B-A4BB-E15FB00DD2A2}"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7 Rectángulo"/>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8 Rectángulo redondeado"/>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914400" y="273050"/>
            <a:ext cx="7772400" cy="1143000"/>
          </a:xfrm>
        </p:spPr>
        <p:txBody>
          <a:bodyPr anchor="b" anchorCtr="0"/>
          <a:lstStyle>
            <a:lvl1pPr algn="l">
              <a:buNone/>
              <a:defRPr sz="4000" b="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AAEE3B87-1286-48B8-B372-126E7A153CF8}" type="slidenum">
              <a:rPr lang="es-ES" smtClean="0"/>
              <a:pPr/>
              <a:t>‹Nº›</a:t>
            </a:fld>
            <a:endParaRPr lang="es-ES"/>
          </a:p>
        </p:txBody>
      </p:sp>
      <p:sp>
        <p:nvSpPr>
          <p:cNvPr id="11" name="10 Marcador de contenido"/>
          <p:cNvSpPr>
            <a:spLocks noGrp="1"/>
          </p:cNvSpPr>
          <p:nvPr>
            <p:ph sz="quarter" idx="1"/>
          </p:nvPr>
        </p:nvSpPr>
        <p:spPr>
          <a:xfrm>
            <a:off x="2971800" y="1600200"/>
            <a:ext cx="5715000" cy="44958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endParaRPr lang="es-ES"/>
          </a:p>
        </p:txBody>
      </p:sp>
      <p:sp>
        <p:nvSpPr>
          <p:cNvPr id="6" name="5 Marcador de pie de página"/>
          <p:cNvSpPr>
            <a:spLocks noGrp="1"/>
          </p:cNvSpPr>
          <p:nvPr>
            <p:ph type="ftr" sz="quarter" idx="11"/>
          </p:nvPr>
        </p:nvSpPr>
        <p:spPr>
          <a:xfrm>
            <a:off x="914400" y="6172200"/>
            <a:ext cx="3886200" cy="457200"/>
          </a:xfrm>
        </p:spPr>
        <p:txBody>
          <a:bodyPr/>
          <a:lstStyle/>
          <a:p>
            <a:endParaRPr lang="es-ES"/>
          </a:p>
        </p:txBody>
      </p:sp>
      <p:sp>
        <p:nvSpPr>
          <p:cNvPr id="7" name="6 Marcador de número de diapositiva"/>
          <p:cNvSpPr>
            <a:spLocks noGrp="1"/>
          </p:cNvSpPr>
          <p:nvPr>
            <p:ph type="sldNum" sz="quarter" idx="12"/>
          </p:nvPr>
        </p:nvSpPr>
        <p:spPr>
          <a:xfrm>
            <a:off x="146304" y="6208776"/>
            <a:ext cx="457200" cy="457200"/>
          </a:xfrm>
        </p:spPr>
        <p:txBody>
          <a:bodyPr/>
          <a:lstStyle/>
          <a:p>
            <a:fld id="{AB7C8032-2660-4181-9796-1A8159E290D0}" type="slidenum">
              <a:rPr lang="es-ES" smtClean="0"/>
              <a:pPr/>
              <a:t>‹Nº›</a:t>
            </a:fld>
            <a:endParaRPr lang="es-ES"/>
          </a:p>
        </p:txBody>
      </p:sp>
      <p:sp>
        <p:nvSpPr>
          <p:cNvPr id="11" name="10 Rectángulo"/>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Rectángulo"/>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2 Marcador de posición de imagen"/>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s-ES" smtClean="0"/>
              <a:t>Haga clic en el icono para agregar una imagen</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7 Rectángulo redondeado"/>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21 Marcador de título"/>
          <p:cNvSpPr>
            <a:spLocks noGrp="1"/>
          </p:cNvSpPr>
          <p:nvPr>
            <p:ph type="title"/>
          </p:nvPr>
        </p:nvSpPr>
        <p:spPr>
          <a:xfrm>
            <a:off x="914400" y="274638"/>
            <a:ext cx="7772400" cy="1143000"/>
          </a:xfrm>
          <a:prstGeom prst="rect">
            <a:avLst/>
          </a:prstGeom>
        </p:spPr>
        <p:txBody>
          <a:bodyPr bIns="91440" anchor="b" anchorCtr="0">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endParaRPr lang="es-ES"/>
          </a:p>
        </p:txBody>
      </p:sp>
      <p:sp>
        <p:nvSpPr>
          <p:cNvPr id="3" name="2 Marcador de pie de página"/>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s-ES"/>
          </a:p>
        </p:txBody>
      </p:sp>
      <p:sp>
        <p:nvSpPr>
          <p:cNvPr id="23" name="22 Marcador de número de diapositiva"/>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7491B9DD-569F-44A7-A7D4-5A4E97CAB548}"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bodeboca.com/vino/vega-sicilia-valbuena-5-ano-2009" TargetMode="External"/><Relationship Id="rId2" Type="http://schemas.openxmlformats.org/officeDocument/2006/relationships/hyperlink" Target="http://www.bodeboca.com/vino/predicador-2012" TargetMode="External"/><Relationship Id="rId1" Type="http://schemas.openxmlformats.org/officeDocument/2006/relationships/slideLayout" Target="../slideLayouts/slideLayout2.xml"/><Relationship Id="rId5" Type="http://schemas.openxmlformats.org/officeDocument/2006/relationships/hyperlink" Target="http://www.bodeboca.com/vino/lermita-2011" TargetMode="External"/><Relationship Id="rId4" Type="http://schemas.openxmlformats.org/officeDocument/2006/relationships/hyperlink" Target="http://www.bodeboca.com/vino/victorino-2011"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p:txBody>
          <a:bodyPr/>
          <a:lstStyle/>
          <a:p>
            <a:endParaRPr lang="es-ES" dirty="0"/>
          </a:p>
        </p:txBody>
      </p:sp>
      <p:sp>
        <p:nvSpPr>
          <p:cNvPr id="2050" name="Rectangle 2"/>
          <p:cNvSpPr>
            <a:spLocks noGrp="1" noChangeArrowheads="1"/>
          </p:cNvSpPr>
          <p:nvPr>
            <p:ph type="ctrTitle"/>
          </p:nvPr>
        </p:nvSpPr>
        <p:spPr/>
        <p:txBody>
          <a:bodyPr/>
          <a:lstStyle/>
          <a:p>
            <a:r>
              <a:rPr lang="es-ES" dirty="0" smtClean="0"/>
              <a:t>VINOS DE ESPAÑA</a:t>
            </a:r>
            <a:endParaRPr lang="es-E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cap="all" dirty="0" smtClean="0"/>
              <a:t>VEGA SICILIA VALBUENA 5º AÑO 2009</a:t>
            </a:r>
            <a:endParaRPr lang="es-ES" dirty="0"/>
          </a:p>
        </p:txBody>
      </p:sp>
      <p:sp>
        <p:nvSpPr>
          <p:cNvPr id="3" name="2 Marcador de contenido"/>
          <p:cNvSpPr>
            <a:spLocks noGrp="1"/>
          </p:cNvSpPr>
          <p:nvPr>
            <p:ph sz="quarter" idx="1"/>
          </p:nvPr>
        </p:nvSpPr>
        <p:spPr/>
        <p:txBody>
          <a:bodyPr/>
          <a:lstStyle/>
          <a:p>
            <a:r>
              <a:rPr lang="es-ES" dirty="0" smtClean="0"/>
              <a:t>95% Tinto Fino y 5% </a:t>
            </a:r>
            <a:r>
              <a:rPr lang="es-ES" dirty="0" err="1" smtClean="0"/>
              <a:t>Merlot</a:t>
            </a:r>
            <a:r>
              <a:rPr lang="es-ES" dirty="0" smtClean="0"/>
              <a:t/>
            </a:r>
            <a:br>
              <a:rPr lang="es-ES" dirty="0" smtClean="0"/>
            </a:br>
            <a:r>
              <a:rPr lang="es-ES" dirty="0" smtClean="0"/>
              <a:t>Ribera del </a:t>
            </a:r>
            <a:r>
              <a:rPr lang="es-ES" dirty="0" smtClean="0"/>
              <a:t>Duero</a:t>
            </a:r>
          </a:p>
          <a:p>
            <a:r>
              <a:rPr lang="es-ES" b="1" dirty="0" smtClean="0"/>
              <a:t>Vega Sicilia </a:t>
            </a:r>
            <a:r>
              <a:rPr lang="es-ES" b="1" dirty="0" err="1" smtClean="0"/>
              <a:t>Valbuena</a:t>
            </a:r>
            <a:r>
              <a:rPr lang="es-ES" b="1" dirty="0" smtClean="0"/>
              <a:t> 5° año</a:t>
            </a:r>
            <a:r>
              <a:rPr lang="es-ES" dirty="0" smtClean="0"/>
              <a:t> es un reserva de gran recorrido y riqueza aromática. El vino representa la línea más moderna de la bodega, con un estilo propio y distinto del Único. Tiene una crianza más corta y procede de viñas algo más jóvenes y, en su composición, se encuentra mayoritariamente Tempranillo y </a:t>
            </a:r>
            <a:r>
              <a:rPr lang="es-ES" dirty="0" err="1" smtClean="0"/>
              <a:t>Merlot</a:t>
            </a:r>
            <a:r>
              <a:rPr lang="es-ES" dirty="0" smtClean="0"/>
              <a:t>. La añada 2009 se caracteriza por su potencia contenida, con una textura en boca totalmente aterciopelada.</a:t>
            </a:r>
          </a:p>
          <a:p>
            <a:endParaRPr lang="es-ES" dirty="0"/>
          </a:p>
        </p:txBody>
      </p:sp>
      <p:pic>
        <p:nvPicPr>
          <p:cNvPr id="4" name="Marcador de posición de imagen 6"/>
          <p:cNvPicPr>
            <a:picLocks noChangeAspect="1"/>
          </p:cNvPicPr>
          <p:nvPr/>
        </p:nvPicPr>
        <p:blipFill>
          <a:blip r:embed="rId2">
            <a:extLst>
              <a:ext uri="{28A0092B-C50C-407E-A947-70E740481C1C}">
                <a14:useLocalDpi xmlns:a14="http://schemas.microsoft.com/office/drawing/2010/main" xmlns="" val="0"/>
              </a:ext>
            </a:extLst>
          </a:blip>
          <a:srcRect t="28215" b="28215"/>
          <a:stretch>
            <a:fillRect/>
          </a:stretch>
        </p:blipFill>
        <p:spPr>
          <a:xfrm>
            <a:off x="6572264" y="5143512"/>
            <a:ext cx="2033663" cy="1605799"/>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cap="all" dirty="0" smtClean="0"/>
              <a:t>VICTORINO 2011</a:t>
            </a:r>
            <a:br>
              <a:rPr lang="es-ES" b="1" cap="all" dirty="0" smtClean="0"/>
            </a:br>
            <a:endParaRPr lang="es-ES" dirty="0"/>
          </a:p>
        </p:txBody>
      </p:sp>
      <p:sp>
        <p:nvSpPr>
          <p:cNvPr id="3" name="2 Marcador de contenido"/>
          <p:cNvSpPr>
            <a:spLocks noGrp="1"/>
          </p:cNvSpPr>
          <p:nvPr>
            <p:ph sz="quarter" idx="1"/>
          </p:nvPr>
        </p:nvSpPr>
        <p:spPr/>
        <p:txBody>
          <a:bodyPr/>
          <a:lstStyle/>
          <a:p>
            <a:r>
              <a:rPr lang="es-ES" dirty="0" smtClean="0"/>
              <a:t>100% Tinta de Toro</a:t>
            </a:r>
            <a:br>
              <a:rPr lang="es-ES" dirty="0" smtClean="0"/>
            </a:br>
            <a:r>
              <a:rPr lang="es-ES" dirty="0" smtClean="0"/>
              <a:t>Toro</a:t>
            </a:r>
          </a:p>
          <a:p>
            <a:r>
              <a:rPr lang="es-ES" dirty="0" smtClean="0"/>
              <a:t>Victorino es el vivo ejemplo de que contundencia y elegancia sí pueden ir de la mano. Es un vino que sabe transmitir la soberbia potencia del terruño sin dejar de lado la sutileza y frescura marca de la casa. Equilibrio perfecto entre variedad, crianza y terruño de un Toro grande pero no bravo</a:t>
            </a:r>
            <a:endParaRPr lang="es-ES" dirty="0"/>
          </a:p>
        </p:txBody>
      </p:sp>
      <p:pic>
        <p:nvPicPr>
          <p:cNvPr id="4" name="Marcador de posición de imagen 4"/>
          <p:cNvPicPr>
            <a:picLocks noChangeAspect="1"/>
          </p:cNvPicPr>
          <p:nvPr/>
        </p:nvPicPr>
        <p:blipFill>
          <a:blip r:embed="rId2">
            <a:extLst>
              <a:ext uri="{28A0092B-C50C-407E-A947-70E740481C1C}">
                <a14:useLocalDpi xmlns:a14="http://schemas.microsoft.com/office/drawing/2010/main" xmlns="" val="0"/>
              </a:ext>
            </a:extLst>
          </a:blip>
          <a:srcRect t="28215" b="28215"/>
          <a:stretch>
            <a:fillRect/>
          </a:stretch>
        </p:blipFill>
        <p:spPr>
          <a:xfrm>
            <a:off x="4929190" y="4402392"/>
            <a:ext cx="2928958" cy="23127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cap="all" dirty="0" smtClean="0"/>
              <a:t>L'ERMITA 2011</a:t>
            </a:r>
            <a:endParaRPr lang="es-ES" dirty="0"/>
          </a:p>
        </p:txBody>
      </p:sp>
      <p:sp>
        <p:nvSpPr>
          <p:cNvPr id="3" name="2 Marcador de contenido"/>
          <p:cNvSpPr>
            <a:spLocks noGrp="1"/>
          </p:cNvSpPr>
          <p:nvPr>
            <p:ph sz="quarter" idx="1"/>
          </p:nvPr>
        </p:nvSpPr>
        <p:spPr/>
        <p:txBody>
          <a:bodyPr>
            <a:normAutofit lnSpcReduction="10000"/>
          </a:bodyPr>
          <a:lstStyle/>
          <a:p>
            <a:r>
              <a:rPr lang="es-ES" dirty="0" smtClean="0"/>
              <a:t>90% Garnacha, 8% </a:t>
            </a:r>
            <a:r>
              <a:rPr lang="es-ES" dirty="0" err="1" smtClean="0"/>
              <a:t>Samsó</a:t>
            </a:r>
            <a:r>
              <a:rPr lang="es-ES" dirty="0" smtClean="0"/>
              <a:t> y 2% Uva blanca</a:t>
            </a:r>
            <a:br>
              <a:rPr lang="es-ES" dirty="0" smtClean="0"/>
            </a:br>
            <a:r>
              <a:rPr lang="es-ES" dirty="0" err="1" smtClean="0"/>
              <a:t>Priorat</a:t>
            </a:r>
            <a:endParaRPr lang="es-ES" dirty="0" smtClean="0"/>
          </a:p>
          <a:p>
            <a:r>
              <a:rPr lang="es-ES" dirty="0" smtClean="0"/>
              <a:t>Es </a:t>
            </a:r>
            <a:r>
              <a:rPr lang="es-ES" b="1" dirty="0" smtClean="0"/>
              <a:t>una de las grandes joyas enológicas del panorama español </a:t>
            </a:r>
            <a:r>
              <a:rPr lang="es-ES" dirty="0" smtClean="0"/>
              <a:t>y con la que Álvaro Palacios ha conseguido estar en lo más alto en cuanto a reconocimientos se refiere. Un </a:t>
            </a:r>
            <a:r>
              <a:rPr lang="es-ES" b="1" dirty="0" smtClean="0"/>
              <a:t>vino limitado, exclusivo, fuera de serie</a:t>
            </a:r>
            <a:r>
              <a:rPr lang="es-ES" dirty="0" smtClean="0"/>
              <a:t>, íntimo, armónico, lleno de misterio, exclusividad y de una fuerza inexplicable. Álvaro Palacios lo define como “</a:t>
            </a:r>
            <a:r>
              <a:rPr lang="es-ES" i="1" dirty="0" smtClean="0"/>
              <a:t>La emoción del clasicismo</a:t>
            </a:r>
            <a:r>
              <a:rPr lang="es-ES" dirty="0" smtClean="0"/>
              <a:t>”. La </a:t>
            </a:r>
            <a:r>
              <a:rPr lang="es-ES" b="1" dirty="0" smtClean="0"/>
              <a:t>añada 2011, calificada como "excelente"</a:t>
            </a:r>
            <a:r>
              <a:rPr lang="es-ES" dirty="0" smtClean="0"/>
              <a:t>, ha dado lugar a un vino con una gran elegancia, con un perfume fino y profundo y el esplendor de una fruta en su máxima madurez.</a:t>
            </a:r>
          </a:p>
          <a:p>
            <a:endParaRPr lang="es-ES" dirty="0"/>
          </a:p>
        </p:txBody>
      </p:sp>
      <p:pic>
        <p:nvPicPr>
          <p:cNvPr id="4" name="Marcador de posición de imagen 4"/>
          <p:cNvPicPr>
            <a:picLocks noChangeAspect="1"/>
          </p:cNvPicPr>
          <p:nvPr/>
        </p:nvPicPr>
        <p:blipFill>
          <a:blip r:embed="rId2">
            <a:extLst>
              <a:ext uri="{28A0092B-C50C-407E-A947-70E740481C1C}">
                <a14:useLocalDpi xmlns:a14="http://schemas.microsoft.com/office/drawing/2010/main" xmlns="" val="0"/>
              </a:ext>
            </a:extLst>
          </a:blip>
          <a:srcRect t="28215" b="28215"/>
          <a:stretch>
            <a:fillRect/>
          </a:stretch>
        </p:blipFill>
        <p:spPr>
          <a:xfrm>
            <a:off x="6643702" y="379436"/>
            <a:ext cx="2143140" cy="169224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14348" y="2143116"/>
            <a:ext cx="7972452" cy="142876"/>
          </a:xfrm>
        </p:spPr>
        <p:txBody>
          <a:bodyPr>
            <a:normAutofit fontScale="90000"/>
          </a:bodyPr>
          <a:lstStyle/>
          <a:p>
            <a:r>
              <a:rPr lang="es-ES" b="1" cap="all" dirty="0" smtClean="0"/>
              <a:t>LA RIOJA ALTA GRAN RESERVA 904 2004</a:t>
            </a:r>
            <a:br>
              <a:rPr lang="es-ES" b="1" cap="all" dirty="0" smtClean="0"/>
            </a:br>
            <a:r>
              <a:rPr lang="es-ES" b="1" cap="all" dirty="0" smtClean="0"/>
              <a:t/>
            </a:r>
            <a:br>
              <a:rPr lang="es-ES" b="1" cap="all" dirty="0" smtClean="0"/>
            </a:br>
            <a:endParaRPr lang="es-ES" dirty="0"/>
          </a:p>
        </p:txBody>
      </p:sp>
      <p:sp>
        <p:nvSpPr>
          <p:cNvPr id="3" name="2 Marcador de contenido"/>
          <p:cNvSpPr>
            <a:spLocks noGrp="1"/>
          </p:cNvSpPr>
          <p:nvPr>
            <p:ph sz="quarter" idx="1"/>
          </p:nvPr>
        </p:nvSpPr>
        <p:spPr/>
        <p:txBody>
          <a:bodyPr/>
          <a:lstStyle/>
          <a:p>
            <a:r>
              <a:rPr lang="es-ES" dirty="0" smtClean="0"/>
              <a:t>90% Tempranillo y 10% Graciano</a:t>
            </a:r>
            <a:br>
              <a:rPr lang="es-ES" dirty="0" smtClean="0"/>
            </a:br>
            <a:r>
              <a:rPr lang="es-ES" dirty="0" smtClean="0"/>
              <a:t>Rioja</a:t>
            </a:r>
          </a:p>
          <a:p>
            <a:r>
              <a:rPr lang="es-ES" dirty="0" smtClean="0"/>
              <a:t>Un gran clásico, un vino complejo y de larga crianza, con gran capacidad de guarda y potencial. Es el vino de los grandes momentos que además se ha aprovechado de una añada 2004 excelente, una característica que ha propiciado obtener un vino de alta complejidad aromática y buena estructura en boca. Todo ello avalado con magníficas puntuaciones.</a:t>
            </a:r>
          </a:p>
          <a:p>
            <a:endParaRPr lang="es-ES" dirty="0"/>
          </a:p>
        </p:txBody>
      </p:sp>
      <p:pic>
        <p:nvPicPr>
          <p:cNvPr id="4" name="Marcador de posición de imagen 6"/>
          <p:cNvPicPr>
            <a:picLocks noChangeAspect="1"/>
          </p:cNvPicPr>
          <p:nvPr/>
        </p:nvPicPr>
        <p:blipFill>
          <a:blip r:embed="rId2">
            <a:extLst>
              <a:ext uri="{28A0092B-C50C-407E-A947-70E740481C1C}">
                <a14:useLocalDpi xmlns:a14="http://schemas.microsoft.com/office/drawing/2010/main" xmlns="" val="0"/>
              </a:ext>
            </a:extLst>
          </a:blip>
          <a:srcRect t="28215" b="28215"/>
          <a:stretch>
            <a:fillRect/>
          </a:stretch>
        </p:blipFill>
        <p:spPr>
          <a:xfrm>
            <a:off x="6072198" y="642918"/>
            <a:ext cx="2174894" cy="17173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cap="all" dirty="0" smtClean="0">
                <a:solidFill>
                  <a:srgbClr val="000000"/>
                </a:solidFill>
                <a:latin typeface="brandon-grotesque"/>
              </a:rPr>
              <a:t>EMBRUIX DE VALL LLACH 2012</a:t>
            </a:r>
            <a:endParaRPr lang="es-ES" dirty="0"/>
          </a:p>
        </p:txBody>
      </p:sp>
      <p:sp>
        <p:nvSpPr>
          <p:cNvPr id="3" name="2 Marcador de contenido"/>
          <p:cNvSpPr>
            <a:spLocks noGrp="1"/>
          </p:cNvSpPr>
          <p:nvPr>
            <p:ph sz="quarter" idx="1"/>
          </p:nvPr>
        </p:nvSpPr>
        <p:spPr/>
        <p:txBody>
          <a:bodyPr>
            <a:normAutofit fontScale="92500" lnSpcReduction="20000"/>
          </a:bodyPr>
          <a:lstStyle/>
          <a:p>
            <a:r>
              <a:rPr lang="es-ES" dirty="0" smtClean="0">
                <a:solidFill>
                  <a:srgbClr val="000000"/>
                </a:solidFill>
                <a:latin typeface="Georgia" panose="02040502050405020303" pitchFamily="18" charset="0"/>
              </a:rPr>
              <a:t>35% Garnacha, 20% Cariñena, 20% </a:t>
            </a:r>
            <a:r>
              <a:rPr lang="es-ES" dirty="0" err="1" smtClean="0">
                <a:solidFill>
                  <a:srgbClr val="000000"/>
                </a:solidFill>
                <a:latin typeface="Georgia" panose="02040502050405020303" pitchFamily="18" charset="0"/>
              </a:rPr>
              <a:t>Syrah</a:t>
            </a:r>
            <a:r>
              <a:rPr lang="es-ES" dirty="0" smtClean="0">
                <a:solidFill>
                  <a:srgbClr val="000000"/>
                </a:solidFill>
                <a:latin typeface="Georgia" panose="02040502050405020303" pitchFamily="18" charset="0"/>
              </a:rPr>
              <a:t>, 20% </a:t>
            </a:r>
            <a:r>
              <a:rPr lang="es-ES" dirty="0" err="1" smtClean="0">
                <a:solidFill>
                  <a:srgbClr val="000000"/>
                </a:solidFill>
                <a:latin typeface="Georgia" panose="02040502050405020303" pitchFamily="18" charset="0"/>
              </a:rPr>
              <a:t>Merlot</a:t>
            </a:r>
            <a:r>
              <a:rPr lang="es-ES" dirty="0" smtClean="0">
                <a:solidFill>
                  <a:srgbClr val="000000"/>
                </a:solidFill>
                <a:latin typeface="Georgia" panose="02040502050405020303" pitchFamily="18" charset="0"/>
              </a:rPr>
              <a:t> y 5% </a:t>
            </a:r>
            <a:r>
              <a:rPr lang="es-ES" dirty="0" err="1" smtClean="0">
                <a:solidFill>
                  <a:srgbClr val="000000"/>
                </a:solidFill>
                <a:latin typeface="Georgia" panose="02040502050405020303" pitchFamily="18" charset="0"/>
              </a:rPr>
              <a:t>Cabernet</a:t>
            </a:r>
            <a:r>
              <a:rPr lang="es-ES" dirty="0" smtClean="0">
                <a:solidFill>
                  <a:srgbClr val="000000"/>
                </a:solidFill>
                <a:latin typeface="Georgia" panose="02040502050405020303" pitchFamily="18" charset="0"/>
              </a:rPr>
              <a:t> </a:t>
            </a:r>
            <a:r>
              <a:rPr lang="es-ES" dirty="0" err="1" smtClean="0">
                <a:solidFill>
                  <a:srgbClr val="000000"/>
                </a:solidFill>
                <a:latin typeface="Georgia" panose="02040502050405020303" pitchFamily="18" charset="0"/>
              </a:rPr>
              <a:t>Sauvignon</a:t>
            </a:r>
            <a:r>
              <a:rPr lang="es-ES" dirty="0" smtClean="0">
                <a:solidFill>
                  <a:srgbClr val="000000"/>
                </a:solidFill>
                <a:latin typeface="Georgia" panose="02040502050405020303" pitchFamily="18" charset="0"/>
              </a:rPr>
              <a:t/>
            </a:r>
            <a:br>
              <a:rPr lang="es-ES" dirty="0" smtClean="0">
                <a:solidFill>
                  <a:srgbClr val="000000"/>
                </a:solidFill>
                <a:latin typeface="Georgia" panose="02040502050405020303" pitchFamily="18" charset="0"/>
              </a:rPr>
            </a:br>
            <a:r>
              <a:rPr lang="es-ES" dirty="0" err="1" smtClean="0">
                <a:solidFill>
                  <a:srgbClr val="000000"/>
                </a:solidFill>
                <a:latin typeface="Georgia" panose="02040502050405020303" pitchFamily="18" charset="0"/>
              </a:rPr>
              <a:t>Priorat</a:t>
            </a:r>
            <a:endParaRPr lang="es-ES" dirty="0" smtClean="0">
              <a:solidFill>
                <a:srgbClr val="000000"/>
              </a:solidFill>
              <a:latin typeface="Georgia" panose="02040502050405020303" pitchFamily="18" charset="0"/>
            </a:endParaRPr>
          </a:p>
          <a:p>
            <a:r>
              <a:rPr lang="es-ES" dirty="0" err="1" smtClean="0"/>
              <a:t>L’Embruix</a:t>
            </a:r>
            <a:r>
              <a:rPr lang="es-ES" dirty="0" smtClean="0"/>
              <a:t> es el milagro del </a:t>
            </a:r>
            <a:r>
              <a:rPr lang="es-ES" dirty="0" err="1" smtClean="0"/>
              <a:t>Priorat</a:t>
            </a:r>
            <a:r>
              <a:rPr lang="es-ES" dirty="0" smtClean="0"/>
              <a:t> y también el nombre de este tinto </a:t>
            </a:r>
            <a:r>
              <a:rPr lang="es-ES" b="1" dirty="0" smtClean="0"/>
              <a:t>producto de un cultivo cuidadoso y una vinificación personalizada</a:t>
            </a:r>
            <a:r>
              <a:rPr lang="es-ES" dirty="0" smtClean="0"/>
              <a:t> y separada según variedades y fincas. Las plantaciones más jóvenes de las autóctonas Cariñena y Garnacha se acompañan de las foráneas </a:t>
            </a:r>
            <a:r>
              <a:rPr lang="es-ES" dirty="0" err="1" smtClean="0"/>
              <a:t>Merlot</a:t>
            </a:r>
            <a:r>
              <a:rPr lang="es-ES" dirty="0" smtClean="0"/>
              <a:t>, </a:t>
            </a:r>
            <a:r>
              <a:rPr lang="es-ES" dirty="0" err="1" smtClean="0"/>
              <a:t>Syrah</a:t>
            </a:r>
            <a:r>
              <a:rPr lang="es-ES" dirty="0" smtClean="0"/>
              <a:t> y </a:t>
            </a:r>
            <a:r>
              <a:rPr lang="es-ES" dirty="0" err="1" smtClean="0"/>
              <a:t>Cabernet</a:t>
            </a:r>
            <a:r>
              <a:rPr lang="es-ES" dirty="0" smtClean="0"/>
              <a:t> </a:t>
            </a:r>
            <a:r>
              <a:rPr lang="es-ES" dirty="0" err="1" smtClean="0"/>
              <a:t>Sauvignon</a:t>
            </a:r>
            <a:r>
              <a:rPr lang="es-ES" dirty="0" smtClean="0"/>
              <a:t> y entregan un </a:t>
            </a:r>
            <a:r>
              <a:rPr lang="es-ES" dirty="0" err="1" smtClean="0"/>
              <a:t>Priorat</a:t>
            </a:r>
            <a:r>
              <a:rPr lang="es-ES" dirty="0" smtClean="0"/>
              <a:t> que satisface a los aficionados más exigentes. El secreto está en la </a:t>
            </a:r>
            <a:r>
              <a:rPr lang="es-ES" b="1" dirty="0" smtClean="0"/>
              <a:t>profundidad</a:t>
            </a:r>
            <a:r>
              <a:rPr lang="es-ES" dirty="0" smtClean="0"/>
              <a:t> y </a:t>
            </a:r>
            <a:r>
              <a:rPr lang="es-ES" b="1" dirty="0" smtClean="0"/>
              <a:t>concentración</a:t>
            </a:r>
            <a:r>
              <a:rPr lang="es-ES" dirty="0" smtClean="0"/>
              <a:t> de sus aromas y sabores, a pesar de la relativa juventud de las plantaciones.</a:t>
            </a:r>
          </a:p>
          <a:p>
            <a:r>
              <a:rPr lang="es-ES" dirty="0" smtClean="0">
                <a:solidFill>
                  <a:srgbClr val="000000"/>
                </a:solidFill>
                <a:latin typeface="Georgia" panose="02040502050405020303" pitchFamily="18" charset="0"/>
              </a:rPr>
              <a:t/>
            </a:r>
            <a:br>
              <a:rPr lang="es-ES" dirty="0" smtClean="0">
                <a:solidFill>
                  <a:srgbClr val="000000"/>
                </a:solidFill>
                <a:latin typeface="Georgia" panose="02040502050405020303" pitchFamily="18" charset="0"/>
              </a:rPr>
            </a:br>
            <a:endParaRPr lang="es-ES" dirty="0" smtClean="0">
              <a:solidFill>
                <a:srgbClr val="000000"/>
              </a:solidFill>
              <a:latin typeface="Georgia" panose="02040502050405020303" pitchFamily="18" charset="0"/>
            </a:endParaRPr>
          </a:p>
          <a:p>
            <a:endParaRPr lang="es-ES" dirty="0"/>
          </a:p>
        </p:txBody>
      </p:sp>
      <p:pic>
        <p:nvPicPr>
          <p:cNvPr id="4" name="Marcador de posición de imagen 4"/>
          <p:cNvPicPr>
            <a:picLocks noChangeAspect="1"/>
          </p:cNvPicPr>
          <p:nvPr/>
        </p:nvPicPr>
        <p:blipFill>
          <a:blip r:embed="rId2">
            <a:extLst>
              <a:ext uri="{28A0092B-C50C-407E-A947-70E740481C1C}">
                <a14:useLocalDpi xmlns:a14="http://schemas.microsoft.com/office/drawing/2010/main" xmlns="" val="0"/>
              </a:ext>
            </a:extLst>
          </a:blip>
          <a:srcRect t="28215" b="28215"/>
          <a:stretch>
            <a:fillRect/>
          </a:stretch>
        </p:blipFill>
        <p:spPr>
          <a:xfrm>
            <a:off x="6357950" y="4857760"/>
            <a:ext cx="2317770" cy="18301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cap="all" dirty="0" smtClean="0"/>
              <a:t>BALTASAR GRACIÁN VIÑAS VIEJAS 2012</a:t>
            </a:r>
            <a:endParaRPr lang="es-ES" dirty="0"/>
          </a:p>
        </p:txBody>
      </p:sp>
      <p:sp>
        <p:nvSpPr>
          <p:cNvPr id="3" name="2 Marcador de contenido"/>
          <p:cNvSpPr>
            <a:spLocks noGrp="1"/>
          </p:cNvSpPr>
          <p:nvPr>
            <p:ph sz="quarter" idx="1"/>
          </p:nvPr>
        </p:nvSpPr>
        <p:spPr/>
        <p:txBody>
          <a:bodyPr>
            <a:normAutofit fontScale="85000" lnSpcReduction="20000"/>
          </a:bodyPr>
          <a:lstStyle/>
          <a:p>
            <a:r>
              <a:rPr lang="es-ES" dirty="0" smtClean="0"/>
              <a:t>100% Garnacha</a:t>
            </a:r>
            <a:br>
              <a:rPr lang="es-ES" dirty="0" smtClean="0"/>
            </a:br>
            <a:r>
              <a:rPr lang="es-ES" dirty="0" smtClean="0"/>
              <a:t>Calatayud</a:t>
            </a:r>
          </a:p>
          <a:p>
            <a:r>
              <a:rPr lang="es-ES" dirty="0" smtClean="0"/>
              <a:t>Su añada 2011 se convirtió en una de las grandes sensaciones del panorama vitivinícola nacional. Todo ello después de alzarse con la </a:t>
            </a:r>
            <a:r>
              <a:rPr lang="es-ES" b="1" dirty="0" smtClean="0"/>
              <a:t>Gran Medalla de Oro del Concurso 'Garnachas del Mundo 2014' de Perpiñán, lo que le permitió destacarse entre las 6 mejores Garnacha del mundo</a:t>
            </a:r>
            <a:r>
              <a:rPr lang="es-ES" dirty="0" smtClean="0"/>
              <a:t>, según este certamen.</a:t>
            </a:r>
          </a:p>
          <a:p>
            <a:r>
              <a:rPr lang="es-ES" dirty="0" smtClean="0"/>
              <a:t>El nombre del vino es un homenaje al literato zaragozano Baltasar Gracián, considerado uno de los mejores escritores españoles del siglo XVII, y que nació además a muy pocos kilómetros del lugar donde se ubica la bodega. En su añada 2012 </a:t>
            </a:r>
            <a:r>
              <a:rPr lang="es-ES" dirty="0" err="1" smtClean="0"/>
              <a:t>mantinen</a:t>
            </a:r>
            <a:r>
              <a:rPr lang="es-ES" dirty="0" smtClean="0"/>
              <a:t> las características de la mejor Garnacha aragonesa: expresiva, concentrada y equilibrada.</a:t>
            </a:r>
          </a:p>
          <a:p>
            <a:endParaRPr lang="es-ES" dirty="0" smtClean="0"/>
          </a:p>
          <a:p>
            <a:pPr>
              <a:buNone/>
            </a:pPr>
            <a:r>
              <a:rPr lang="es-ES" dirty="0" smtClean="0"/>
              <a:t/>
            </a:r>
            <a:br>
              <a:rPr lang="es-ES" dirty="0" smtClean="0"/>
            </a:br>
            <a:endParaRPr lang="es-ES" dirty="0" smtClean="0"/>
          </a:p>
          <a:p>
            <a:endParaRPr lang="es-ES" dirty="0"/>
          </a:p>
        </p:txBody>
      </p:sp>
      <p:pic>
        <p:nvPicPr>
          <p:cNvPr id="4" name="Marcador de posición de imagen 4"/>
          <p:cNvPicPr>
            <a:picLocks noChangeAspect="1"/>
          </p:cNvPicPr>
          <p:nvPr/>
        </p:nvPicPr>
        <p:blipFill rotWithShape="1">
          <a:blip r:embed="rId2">
            <a:extLst>
              <a:ext uri="{28A0092B-C50C-407E-A947-70E740481C1C}">
                <a14:useLocalDpi xmlns:a14="http://schemas.microsoft.com/office/drawing/2010/main" xmlns="" val="0"/>
              </a:ext>
            </a:extLst>
          </a:blip>
          <a:srcRect l="1602" t="55994" r="-1602" b="436"/>
          <a:stretch/>
        </p:blipFill>
        <p:spPr>
          <a:xfrm>
            <a:off x="6000760" y="4943810"/>
            <a:ext cx="2143140" cy="17047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it-IT" b="1" cap="all" dirty="0" smtClean="0"/>
              <a:t>FINCA RESALSO 2013</a:t>
            </a:r>
            <a:endParaRPr lang="es-ES" dirty="0"/>
          </a:p>
        </p:txBody>
      </p:sp>
      <p:sp>
        <p:nvSpPr>
          <p:cNvPr id="3" name="2 Marcador de contenido"/>
          <p:cNvSpPr>
            <a:spLocks noGrp="1"/>
          </p:cNvSpPr>
          <p:nvPr>
            <p:ph sz="quarter" idx="1"/>
          </p:nvPr>
        </p:nvSpPr>
        <p:spPr/>
        <p:txBody>
          <a:bodyPr/>
          <a:lstStyle/>
          <a:p>
            <a:r>
              <a:rPr lang="it-IT" dirty="0" smtClean="0"/>
              <a:t>100% Tinto Fino</a:t>
            </a:r>
            <a:br>
              <a:rPr lang="it-IT" dirty="0" smtClean="0"/>
            </a:br>
            <a:r>
              <a:rPr lang="it-IT" dirty="0" smtClean="0"/>
              <a:t>Ribera del </a:t>
            </a:r>
            <a:r>
              <a:rPr lang="it-IT" dirty="0" smtClean="0"/>
              <a:t>Duero</a:t>
            </a:r>
          </a:p>
          <a:p>
            <a:r>
              <a:rPr lang="es-ES" b="1" dirty="0" smtClean="0"/>
              <a:t>Finca </a:t>
            </a:r>
            <a:r>
              <a:rPr lang="es-ES" b="1" dirty="0" err="1" smtClean="0"/>
              <a:t>Resalso</a:t>
            </a:r>
            <a:r>
              <a:rPr lang="es-ES" b="1" dirty="0" smtClean="0"/>
              <a:t> </a:t>
            </a:r>
            <a:r>
              <a:rPr lang="es-ES" dirty="0" smtClean="0"/>
              <a:t>es una parcela plantada el año de nacimiento de Emilio Moro. Se decidió recuperar esta toponimia para darle nombre a su vino más joven, donde la expresión de los aromas primarios de la fruta es la protagonista junto a una cuidada crianza de 4 meses que le da la finura justa, sin restarle expresión varietal. Se presenta goloso y bien equilibrado.</a:t>
            </a:r>
          </a:p>
          <a:p>
            <a:endParaRPr lang="es-ES" dirty="0"/>
          </a:p>
        </p:txBody>
      </p:sp>
      <p:pic>
        <p:nvPicPr>
          <p:cNvPr id="4" name="Marcador de posición de imagen 4"/>
          <p:cNvPicPr>
            <a:picLocks noChangeAspect="1"/>
          </p:cNvPicPr>
          <p:nvPr/>
        </p:nvPicPr>
        <p:blipFill>
          <a:blip r:embed="rId2">
            <a:extLst>
              <a:ext uri="{28A0092B-C50C-407E-A947-70E740481C1C}">
                <a14:useLocalDpi xmlns:a14="http://schemas.microsoft.com/office/drawing/2010/main" xmlns="" val="0"/>
              </a:ext>
            </a:extLst>
          </a:blip>
          <a:srcRect t="28215" b="28215"/>
          <a:stretch>
            <a:fillRect/>
          </a:stretch>
        </p:blipFill>
        <p:spPr>
          <a:xfrm>
            <a:off x="6072198" y="4786322"/>
            <a:ext cx="2317770" cy="18301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s-ES"/>
              <a:t>Tipos de suelo en España:</a:t>
            </a:r>
          </a:p>
        </p:txBody>
      </p:sp>
      <p:sp>
        <p:nvSpPr>
          <p:cNvPr id="13315" name="Rectangle 3"/>
          <p:cNvSpPr>
            <a:spLocks noGrp="1" noChangeArrowheads="1"/>
          </p:cNvSpPr>
          <p:nvPr>
            <p:ph sz="quarter" idx="1"/>
          </p:nvPr>
        </p:nvSpPr>
        <p:spPr/>
        <p:txBody>
          <a:bodyPr/>
          <a:lstStyle/>
          <a:p>
            <a:r>
              <a:rPr lang="es-ES"/>
              <a:t>Arcilla:  vinos con finura, no de muchas graduación y con un buen bouquet. </a:t>
            </a:r>
          </a:p>
          <a:p>
            <a:endParaRPr lang="es-ES"/>
          </a:p>
          <a:p>
            <a:endParaRPr lang="es-ES"/>
          </a:p>
        </p:txBody>
      </p:sp>
      <p:pic>
        <p:nvPicPr>
          <p:cNvPr id="13317" name="Picture 5" descr="suelo_arcilla"/>
          <p:cNvPicPr>
            <a:picLocks noChangeAspect="1" noChangeArrowheads="1"/>
          </p:cNvPicPr>
          <p:nvPr/>
        </p:nvPicPr>
        <p:blipFill>
          <a:blip r:embed="rId2"/>
          <a:srcRect/>
          <a:stretch>
            <a:fillRect/>
          </a:stretch>
        </p:blipFill>
        <p:spPr bwMode="auto">
          <a:xfrm>
            <a:off x="1258888" y="2924175"/>
            <a:ext cx="5545137" cy="3395663"/>
          </a:xfrm>
          <a:prstGeom prst="rect">
            <a:avLst/>
          </a:prstGeom>
          <a:noFill/>
          <a:effectLst>
            <a:outerShdw blurRad="50800" dist="38100" dir="18900000" algn="bl" rotWithShape="0">
              <a:prstClr val="black">
                <a:alpha val="40000"/>
              </a:prst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500" fill="hold"/>
                                        <p:tgtEl>
                                          <p:spTgt spid="13317"/>
                                        </p:tgtEl>
                                        <p:attrNameLst>
                                          <p:attrName>ppt_x</p:attrName>
                                        </p:attrNameLst>
                                      </p:cBhvr>
                                      <p:tavLst>
                                        <p:tav tm="0">
                                          <p:val>
                                            <p:strVal val="#ppt_x"/>
                                          </p:val>
                                        </p:tav>
                                        <p:tav tm="100000">
                                          <p:val>
                                            <p:strVal val="#ppt_x"/>
                                          </p:val>
                                        </p:tav>
                                      </p:tavLst>
                                    </p:anim>
                                    <p:anim calcmode="lin" valueType="num">
                                      <p:cBhvr additive="base">
                                        <p:cTn id="8" dur="500" fill="hold"/>
                                        <p:tgtEl>
                                          <p:spTgt spid="133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s-ES"/>
              <a:t>Tipos de suelo en España:</a:t>
            </a:r>
          </a:p>
        </p:txBody>
      </p:sp>
      <p:sp>
        <p:nvSpPr>
          <p:cNvPr id="14339" name="Rectangle 3"/>
          <p:cNvSpPr>
            <a:spLocks noGrp="1" noChangeArrowheads="1"/>
          </p:cNvSpPr>
          <p:nvPr>
            <p:ph type="body" sz="half" idx="1"/>
          </p:nvPr>
        </p:nvSpPr>
        <p:spPr/>
        <p:txBody>
          <a:bodyPr>
            <a:normAutofit/>
          </a:bodyPr>
          <a:lstStyle/>
          <a:p>
            <a:r>
              <a:rPr lang="es-ES" sz="2800"/>
              <a:t>Margas: Reflejan la luz solar y almacenan su calor para el periodo nocturno, los vinos resultantes son vinos con cuerpo, cálidos, potentes y aromáticos, aptos para la crianza.</a:t>
            </a:r>
          </a:p>
        </p:txBody>
      </p:sp>
      <p:pic>
        <p:nvPicPr>
          <p:cNvPr id="14341" name="Picture 5" descr="suelo_pardo"/>
          <p:cNvPicPr>
            <a:picLocks noGrp="1" noChangeAspect="1" noChangeArrowheads="1"/>
          </p:cNvPicPr>
          <p:nvPr>
            <p:ph sz="half" idx="2"/>
          </p:nvPr>
        </p:nvPicPr>
        <p:blipFill>
          <a:blip r:embed="rId2"/>
          <a:srcRect/>
          <a:stretch>
            <a:fillRect/>
          </a:stretch>
        </p:blipFill>
        <p:spPr>
          <a:xfrm>
            <a:off x="4716463" y="2492375"/>
            <a:ext cx="4038600" cy="2641600"/>
          </a:xfrm>
          <a:noFill/>
          <a:ln/>
          <a:effectLst>
            <a:outerShdw blurRad="50800" dist="38100" dir="2700000" algn="tl" rotWithShape="0">
              <a:prstClr val="black">
                <a:alpha val="40000"/>
              </a:prst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341"/>
                                        </p:tgtEl>
                                        <p:attrNameLst>
                                          <p:attrName>style.visibility</p:attrName>
                                        </p:attrNameLst>
                                      </p:cBhvr>
                                      <p:to>
                                        <p:strVal val="visible"/>
                                      </p:to>
                                    </p:set>
                                    <p:animEffect transition="in" filter="fade">
                                      <p:cBhvr>
                                        <p:cTn id="7" dur="1000"/>
                                        <p:tgtEl>
                                          <p:spTgt spid="14341"/>
                                        </p:tgtEl>
                                      </p:cBhvr>
                                    </p:animEffect>
                                    <p:anim calcmode="lin" valueType="num">
                                      <p:cBhvr>
                                        <p:cTn id="8" dur="1000" fill="hold"/>
                                        <p:tgtEl>
                                          <p:spTgt spid="14341"/>
                                        </p:tgtEl>
                                        <p:attrNameLst>
                                          <p:attrName>ppt_x</p:attrName>
                                        </p:attrNameLst>
                                      </p:cBhvr>
                                      <p:tavLst>
                                        <p:tav tm="0">
                                          <p:val>
                                            <p:strVal val="#ppt_x"/>
                                          </p:val>
                                        </p:tav>
                                        <p:tav tm="100000">
                                          <p:val>
                                            <p:strVal val="#ppt_x"/>
                                          </p:val>
                                        </p:tav>
                                      </p:tavLst>
                                    </p:anim>
                                    <p:anim calcmode="lin" valueType="num">
                                      <p:cBhvr>
                                        <p:cTn id="9" dur="1000" fill="hold"/>
                                        <p:tgtEl>
                                          <p:spTgt spid="143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s-ES"/>
              <a:t>Tipos de suelo en España:</a:t>
            </a:r>
          </a:p>
        </p:txBody>
      </p:sp>
      <p:sp>
        <p:nvSpPr>
          <p:cNvPr id="16387" name="Rectangle 3"/>
          <p:cNvSpPr>
            <a:spLocks noGrp="1" noChangeArrowheads="1"/>
          </p:cNvSpPr>
          <p:nvPr>
            <p:ph sz="quarter" idx="1"/>
          </p:nvPr>
        </p:nvSpPr>
        <p:spPr/>
        <p:txBody>
          <a:bodyPr/>
          <a:lstStyle/>
          <a:p>
            <a:r>
              <a:rPr lang="es-ES" dirty="0"/>
              <a:t>Pizarras grises: Suelos fáciles de trabajar con tempero pero muy laboriosos una vez pierden la humedad. </a:t>
            </a:r>
          </a:p>
          <a:p>
            <a:pPr>
              <a:buFontTx/>
              <a:buNone/>
            </a:pPr>
            <a:endParaRPr lang="es-ES" dirty="0"/>
          </a:p>
        </p:txBody>
      </p:sp>
      <p:pic>
        <p:nvPicPr>
          <p:cNvPr id="16389" name="Picture 5" descr="suelo_pizarra"/>
          <p:cNvPicPr>
            <a:picLocks noChangeAspect="1" noChangeArrowheads="1"/>
          </p:cNvPicPr>
          <p:nvPr/>
        </p:nvPicPr>
        <p:blipFill>
          <a:blip r:embed="rId2"/>
          <a:srcRect/>
          <a:stretch>
            <a:fillRect/>
          </a:stretch>
        </p:blipFill>
        <p:spPr bwMode="auto">
          <a:xfrm>
            <a:off x="1643042" y="2928934"/>
            <a:ext cx="5599113" cy="3305175"/>
          </a:xfrm>
          <a:prstGeom prst="rect">
            <a:avLst/>
          </a:prstGeom>
          <a:noFill/>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6389"/>
                                        </p:tgtEl>
                                        <p:attrNameLst>
                                          <p:attrName>style.visibility</p:attrName>
                                        </p:attrNameLst>
                                      </p:cBhvr>
                                      <p:to>
                                        <p:strVal val="visible"/>
                                      </p:to>
                                    </p:set>
                                    <p:animEffect transition="in" filter="diamond(in)">
                                      <p:cBhvr>
                                        <p:cTn id="7" dur="2000"/>
                                        <p:tgtEl>
                                          <p:spTgt spid="16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VINO DE ESPAÑA</a:t>
            </a:r>
            <a:endParaRPr lang="es-ES" dirty="0"/>
          </a:p>
        </p:txBody>
      </p:sp>
      <p:sp>
        <p:nvSpPr>
          <p:cNvPr id="3" name="2 Marcador de contenido"/>
          <p:cNvSpPr>
            <a:spLocks noGrp="1"/>
          </p:cNvSpPr>
          <p:nvPr>
            <p:ph sz="quarter" idx="1"/>
          </p:nvPr>
        </p:nvSpPr>
        <p:spPr/>
        <p:txBody>
          <a:bodyPr/>
          <a:lstStyle/>
          <a:p>
            <a:r>
              <a:rPr lang="es-ES" dirty="0" smtClean="0">
                <a:latin typeface="Agency FB" panose="020B0503020202020204" pitchFamily="34" charset="0"/>
              </a:rPr>
              <a:t>Casi 1,2 millones de hectáreas de viñedos, lo que le hace ser el país con mas viñas del mundo, mas de un 15% del total mundial, aunque es la tercera en cuanto a producción mundial detrás de Italia y Francia. Se debe a la baja densidad de los viñedos en el clima seco y suelo infértil de muchas regiones españolas vinícolas. Bebemos una media de 38 litro de vino al año por persona, siendo el noveno país en consumición.</a:t>
            </a:r>
          </a:p>
          <a:p>
            <a:endParaRPr lang="es-E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s-ES"/>
              <a:t>Tipos de suelo en España:</a:t>
            </a:r>
          </a:p>
        </p:txBody>
      </p:sp>
      <p:sp>
        <p:nvSpPr>
          <p:cNvPr id="17411" name="Rectangle 3"/>
          <p:cNvSpPr>
            <a:spLocks noGrp="1" noChangeArrowheads="1"/>
          </p:cNvSpPr>
          <p:nvPr>
            <p:ph type="body" sz="half" idx="1"/>
          </p:nvPr>
        </p:nvSpPr>
        <p:spPr/>
        <p:txBody>
          <a:bodyPr/>
          <a:lstStyle/>
          <a:p>
            <a:r>
              <a:rPr lang="es-ES" sz="2800"/>
              <a:t>Pizarras Rojas: Son suelos de baja fertilidad sin apenas retener el agua de lluvia. </a:t>
            </a:r>
          </a:p>
          <a:p>
            <a:endParaRPr lang="es-ES" sz="2800"/>
          </a:p>
          <a:p>
            <a:endParaRPr lang="es-ES" sz="2800"/>
          </a:p>
        </p:txBody>
      </p:sp>
      <p:pic>
        <p:nvPicPr>
          <p:cNvPr id="17413" name="Picture 5" descr="suelo_pizarra2"/>
          <p:cNvPicPr>
            <a:picLocks noGrp="1" noChangeAspect="1" noChangeArrowheads="1"/>
          </p:cNvPicPr>
          <p:nvPr>
            <p:ph sz="half" idx="2"/>
          </p:nvPr>
        </p:nvPicPr>
        <p:blipFill>
          <a:blip r:embed="rId2"/>
          <a:srcRect/>
          <a:stretch>
            <a:fillRect/>
          </a:stretch>
        </p:blipFill>
        <p:spPr>
          <a:xfrm>
            <a:off x="4284663" y="3429000"/>
            <a:ext cx="4327525" cy="2638425"/>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17413"/>
                                        </p:tgtEl>
                                        <p:attrNameLst>
                                          <p:attrName>style.visibility</p:attrName>
                                        </p:attrNameLst>
                                      </p:cBhvr>
                                      <p:to>
                                        <p:strVal val="visible"/>
                                      </p:to>
                                    </p:set>
                                    <p:animEffect transition="in" filter="fade">
                                      <p:cBhvr>
                                        <p:cTn id="7" dur="800" decel="100000"/>
                                        <p:tgtEl>
                                          <p:spTgt spid="17413"/>
                                        </p:tgtEl>
                                      </p:cBhvr>
                                    </p:animEffect>
                                    <p:anim calcmode="lin" valueType="num">
                                      <p:cBhvr>
                                        <p:cTn id="8" dur="800" decel="100000" fill="hold"/>
                                        <p:tgtEl>
                                          <p:spTgt spid="17413"/>
                                        </p:tgtEl>
                                        <p:attrNameLst>
                                          <p:attrName>style.rotation</p:attrName>
                                        </p:attrNameLst>
                                      </p:cBhvr>
                                      <p:tavLst>
                                        <p:tav tm="0">
                                          <p:val>
                                            <p:fltVal val="-90"/>
                                          </p:val>
                                        </p:tav>
                                        <p:tav tm="100000">
                                          <p:val>
                                            <p:fltVal val="0"/>
                                          </p:val>
                                        </p:tav>
                                      </p:tavLst>
                                    </p:anim>
                                    <p:anim calcmode="lin" valueType="num">
                                      <p:cBhvr>
                                        <p:cTn id="9" dur="800" decel="100000" fill="hold"/>
                                        <p:tgtEl>
                                          <p:spTgt spid="17413"/>
                                        </p:tgtEl>
                                        <p:attrNameLst>
                                          <p:attrName>ppt_x</p:attrName>
                                        </p:attrNameLst>
                                      </p:cBhvr>
                                      <p:tavLst>
                                        <p:tav tm="0">
                                          <p:val>
                                            <p:strVal val="#ppt_x+0.4"/>
                                          </p:val>
                                        </p:tav>
                                        <p:tav tm="100000">
                                          <p:val>
                                            <p:strVal val="#ppt_x-0.05"/>
                                          </p:val>
                                        </p:tav>
                                      </p:tavLst>
                                    </p:anim>
                                    <p:anim calcmode="lin" valueType="num">
                                      <p:cBhvr>
                                        <p:cTn id="10" dur="800" decel="100000" fill="hold"/>
                                        <p:tgtEl>
                                          <p:spTgt spid="1741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741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741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s-ES"/>
              <a:t>Bodegas:</a:t>
            </a:r>
          </a:p>
        </p:txBody>
      </p:sp>
      <p:sp>
        <p:nvSpPr>
          <p:cNvPr id="3075" name="Rectangle 3"/>
          <p:cNvSpPr>
            <a:spLocks noGrp="1" noChangeArrowheads="1"/>
          </p:cNvSpPr>
          <p:nvPr>
            <p:ph type="body" sz="half" idx="1"/>
          </p:nvPr>
        </p:nvSpPr>
        <p:spPr>
          <a:xfrm>
            <a:off x="468313" y="1628775"/>
            <a:ext cx="5915025" cy="4924425"/>
          </a:xfrm>
        </p:spPr>
        <p:txBody>
          <a:bodyPr/>
          <a:lstStyle/>
          <a:p>
            <a:r>
              <a:rPr lang="es-ES" sz="2800"/>
              <a:t>Marques de Riscal (Álava):      </a:t>
            </a:r>
          </a:p>
          <a:p>
            <a:endParaRPr lang="es-ES" sz="2800"/>
          </a:p>
          <a:p>
            <a:endParaRPr lang="es-ES" sz="2800"/>
          </a:p>
          <a:p>
            <a:endParaRPr lang="es-ES" sz="2800"/>
          </a:p>
          <a:p>
            <a:endParaRPr lang="es-ES" sz="2800"/>
          </a:p>
          <a:p>
            <a:endParaRPr lang="es-ES" sz="2800"/>
          </a:p>
          <a:p>
            <a:endParaRPr lang="es-ES" sz="2800"/>
          </a:p>
          <a:p>
            <a:endParaRPr lang="es-ES" sz="2800"/>
          </a:p>
          <a:p>
            <a:pPr>
              <a:buFontTx/>
              <a:buNone/>
            </a:pPr>
            <a:r>
              <a:rPr lang="es-ES" sz="2000"/>
              <a:t>Bodega diseñada por:  Frank Gehry</a:t>
            </a:r>
            <a:r>
              <a:rPr lang="es-ES" sz="2800"/>
              <a:t> </a:t>
            </a:r>
          </a:p>
          <a:p>
            <a:pPr>
              <a:buFontTx/>
              <a:buNone/>
            </a:pPr>
            <a:endParaRPr lang="es-ES" sz="2800"/>
          </a:p>
          <a:p>
            <a:pPr>
              <a:buFontTx/>
              <a:buNone/>
            </a:pPr>
            <a:endParaRPr lang="es-ES" sz="2800"/>
          </a:p>
        </p:txBody>
      </p:sp>
      <p:pic>
        <p:nvPicPr>
          <p:cNvPr id="3077" name="Picture 5" descr="hotel-bodega-marques-de-riscal"/>
          <p:cNvPicPr>
            <a:picLocks noGrp="1" noChangeAspect="1" noChangeArrowheads="1"/>
          </p:cNvPicPr>
          <p:nvPr>
            <p:ph sz="quarter" idx="2"/>
          </p:nvPr>
        </p:nvPicPr>
        <p:blipFill>
          <a:blip r:embed="rId2"/>
          <a:srcRect/>
          <a:stretch>
            <a:fillRect/>
          </a:stretch>
        </p:blipFill>
        <p:spPr>
          <a:xfrm>
            <a:off x="0" y="2349500"/>
            <a:ext cx="4859338" cy="3241675"/>
          </a:xfrm>
          <a:noFill/>
          <a:ln/>
        </p:spPr>
      </p:pic>
      <p:pic>
        <p:nvPicPr>
          <p:cNvPr id="3080" name="Picture 8" descr="HomeRestauranteMarqusdeRiscal4861x700"/>
          <p:cNvPicPr>
            <a:picLocks noGrp="1" noChangeAspect="1" noChangeArrowheads="1"/>
          </p:cNvPicPr>
          <p:nvPr>
            <p:ph sz="quarter" idx="3"/>
          </p:nvPr>
        </p:nvPicPr>
        <p:blipFill>
          <a:blip r:embed="rId3"/>
          <a:srcRect/>
          <a:stretch>
            <a:fillRect/>
          </a:stretch>
        </p:blipFill>
        <p:spPr>
          <a:xfrm>
            <a:off x="5076825" y="2420938"/>
            <a:ext cx="3848100" cy="3128962"/>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077"/>
                                        </p:tgtEl>
                                        <p:attrNameLst>
                                          <p:attrName>style.visibility</p:attrName>
                                        </p:attrNameLst>
                                      </p:cBhvr>
                                      <p:to>
                                        <p:strVal val="visible"/>
                                      </p:to>
                                    </p:set>
                                    <p:animEffect transition="in" filter="box(in)">
                                      <p:cBhvr>
                                        <p:cTn id="7" dur="500"/>
                                        <p:tgtEl>
                                          <p:spTgt spid="307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3080"/>
                                        </p:tgtEl>
                                        <p:attrNameLst>
                                          <p:attrName>style.visibility</p:attrName>
                                        </p:attrNameLst>
                                      </p:cBhvr>
                                      <p:to>
                                        <p:strVal val="visible"/>
                                      </p:to>
                                    </p:set>
                                    <p:animEffect transition="in" filter="wheel(4)">
                                      <p:cBhvr>
                                        <p:cTn id="12" dur="2000"/>
                                        <p:tgtEl>
                                          <p:spTgt spid="3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s-ES"/>
              <a:t>Bodegas:</a:t>
            </a:r>
          </a:p>
        </p:txBody>
      </p:sp>
      <p:sp>
        <p:nvSpPr>
          <p:cNvPr id="6147" name="Rectangle 3"/>
          <p:cNvSpPr>
            <a:spLocks noGrp="1" noChangeArrowheads="1"/>
          </p:cNvSpPr>
          <p:nvPr>
            <p:ph type="body" sz="half" idx="1"/>
          </p:nvPr>
        </p:nvSpPr>
        <p:spPr>
          <a:xfrm>
            <a:off x="0" y="1557338"/>
            <a:ext cx="9577388" cy="4525962"/>
          </a:xfrm>
        </p:spPr>
        <p:txBody>
          <a:bodyPr/>
          <a:lstStyle/>
          <a:p>
            <a:r>
              <a:rPr lang="es-ES" sz="2800"/>
              <a:t>Portia (Burgos):                                     </a:t>
            </a:r>
          </a:p>
          <a:p>
            <a:endParaRPr lang="es-ES" sz="2800"/>
          </a:p>
          <a:p>
            <a:endParaRPr lang="es-ES" sz="2800"/>
          </a:p>
          <a:p>
            <a:endParaRPr lang="es-ES" sz="2800"/>
          </a:p>
          <a:p>
            <a:endParaRPr lang="es-ES" sz="2800"/>
          </a:p>
          <a:p>
            <a:endParaRPr lang="es-ES" sz="2800"/>
          </a:p>
          <a:p>
            <a:endParaRPr lang="es-ES" sz="2800"/>
          </a:p>
          <a:p>
            <a:pPr>
              <a:buFontTx/>
              <a:buNone/>
            </a:pPr>
            <a:r>
              <a:rPr lang="es-ES" sz="2800"/>
              <a:t>                           </a:t>
            </a:r>
          </a:p>
          <a:p>
            <a:pPr>
              <a:buFontTx/>
              <a:buNone/>
            </a:pPr>
            <a:r>
              <a:rPr lang="es-ES" sz="2000"/>
              <a:t>Bodega diseñada por: Norman Foster </a:t>
            </a:r>
          </a:p>
          <a:p>
            <a:endParaRPr lang="es-ES" sz="2000"/>
          </a:p>
        </p:txBody>
      </p:sp>
      <p:pic>
        <p:nvPicPr>
          <p:cNvPr id="6151" name="Picture 7" descr="20110412153044"/>
          <p:cNvPicPr>
            <a:picLocks noGrp="1" noChangeAspect="1" noChangeArrowheads="1"/>
          </p:cNvPicPr>
          <p:nvPr>
            <p:ph sz="half" idx="2"/>
          </p:nvPr>
        </p:nvPicPr>
        <p:blipFill>
          <a:blip r:embed="rId2"/>
          <a:srcRect/>
          <a:stretch>
            <a:fillRect/>
          </a:stretch>
        </p:blipFill>
        <p:spPr>
          <a:xfrm>
            <a:off x="5003800" y="4581525"/>
            <a:ext cx="3168650" cy="2112963"/>
          </a:xfrm>
          <a:noFill/>
          <a:ln/>
        </p:spPr>
      </p:pic>
      <p:pic>
        <p:nvPicPr>
          <p:cNvPr id="6149" name="Picture 5" descr="20150203102924"/>
          <p:cNvPicPr>
            <a:picLocks noChangeAspect="1" noChangeArrowheads="1"/>
          </p:cNvPicPr>
          <p:nvPr/>
        </p:nvPicPr>
        <p:blipFill>
          <a:blip r:embed="rId3" cstate="print"/>
          <a:srcRect/>
          <a:stretch>
            <a:fillRect/>
          </a:stretch>
        </p:blipFill>
        <p:spPr bwMode="auto">
          <a:xfrm>
            <a:off x="827088" y="2133600"/>
            <a:ext cx="7705725" cy="22987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149"/>
                                        </p:tgtEl>
                                        <p:attrNameLst>
                                          <p:attrName>style.visibility</p:attrName>
                                        </p:attrNameLst>
                                      </p:cBhvr>
                                      <p:to>
                                        <p:strVal val="visible"/>
                                      </p:to>
                                    </p:set>
                                    <p:anim calcmode="lin" valueType="num">
                                      <p:cBhvr>
                                        <p:cTn id="7" dur="1000" fill="hold"/>
                                        <p:tgtEl>
                                          <p:spTgt spid="6149"/>
                                        </p:tgtEl>
                                        <p:attrNameLst>
                                          <p:attrName>ppt_w</p:attrName>
                                        </p:attrNameLst>
                                      </p:cBhvr>
                                      <p:tavLst>
                                        <p:tav tm="0">
                                          <p:val>
                                            <p:strVal val="#ppt_w*0.70"/>
                                          </p:val>
                                        </p:tav>
                                        <p:tav tm="100000">
                                          <p:val>
                                            <p:strVal val="#ppt_w"/>
                                          </p:val>
                                        </p:tav>
                                      </p:tavLst>
                                    </p:anim>
                                    <p:anim calcmode="lin" valueType="num">
                                      <p:cBhvr>
                                        <p:cTn id="8" dur="1000" fill="hold"/>
                                        <p:tgtEl>
                                          <p:spTgt spid="6149"/>
                                        </p:tgtEl>
                                        <p:attrNameLst>
                                          <p:attrName>ppt_h</p:attrName>
                                        </p:attrNameLst>
                                      </p:cBhvr>
                                      <p:tavLst>
                                        <p:tav tm="0">
                                          <p:val>
                                            <p:strVal val="#ppt_h"/>
                                          </p:val>
                                        </p:tav>
                                        <p:tav tm="100000">
                                          <p:val>
                                            <p:strVal val="#ppt_h"/>
                                          </p:val>
                                        </p:tav>
                                      </p:tavLst>
                                    </p:anim>
                                    <p:animEffect transition="in" filter="fade">
                                      <p:cBhvr>
                                        <p:cTn id="9" dur="1000"/>
                                        <p:tgtEl>
                                          <p:spTgt spid="6149"/>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6151"/>
                                        </p:tgtEl>
                                        <p:attrNameLst>
                                          <p:attrName>style.visibility</p:attrName>
                                        </p:attrNameLst>
                                      </p:cBhvr>
                                      <p:to>
                                        <p:strVal val="visible"/>
                                      </p:to>
                                    </p:set>
                                    <p:animEffect transition="in" filter="box(in)">
                                      <p:cBhvr>
                                        <p:cTn id="14" dur="500"/>
                                        <p:tgtEl>
                                          <p:spTgt spid="6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s-ES"/>
              <a:t>Bodegas:</a:t>
            </a:r>
          </a:p>
        </p:txBody>
      </p:sp>
      <p:sp>
        <p:nvSpPr>
          <p:cNvPr id="7171" name="Rectangle 3"/>
          <p:cNvSpPr>
            <a:spLocks noGrp="1" noChangeArrowheads="1"/>
          </p:cNvSpPr>
          <p:nvPr>
            <p:ph sz="quarter" idx="1"/>
          </p:nvPr>
        </p:nvSpPr>
        <p:spPr/>
        <p:txBody>
          <a:bodyPr/>
          <a:lstStyle/>
          <a:p>
            <a:r>
              <a:rPr lang="es-ES"/>
              <a:t>Ysios (Álava):</a:t>
            </a:r>
          </a:p>
          <a:p>
            <a:endParaRPr lang="es-ES"/>
          </a:p>
          <a:p>
            <a:endParaRPr lang="es-ES"/>
          </a:p>
          <a:p>
            <a:endParaRPr lang="es-ES"/>
          </a:p>
          <a:p>
            <a:endParaRPr lang="es-ES"/>
          </a:p>
          <a:p>
            <a:endParaRPr lang="es-ES"/>
          </a:p>
          <a:p>
            <a:endParaRPr lang="es-ES"/>
          </a:p>
          <a:p>
            <a:pPr>
              <a:buFontTx/>
              <a:buNone/>
            </a:pPr>
            <a:r>
              <a:rPr lang="es-ES" sz="2000"/>
              <a:t>Bodega diseñada por: Santiago Calatrava</a:t>
            </a:r>
          </a:p>
          <a:p>
            <a:endParaRPr lang="es-ES"/>
          </a:p>
        </p:txBody>
      </p:sp>
      <p:pic>
        <p:nvPicPr>
          <p:cNvPr id="7173" name="Picture 5" descr="Santiago_Calatrava_Ysios_Bodega_13"/>
          <p:cNvPicPr>
            <a:picLocks noChangeAspect="1" noChangeArrowheads="1"/>
          </p:cNvPicPr>
          <p:nvPr/>
        </p:nvPicPr>
        <p:blipFill>
          <a:blip r:embed="rId2"/>
          <a:srcRect/>
          <a:stretch>
            <a:fillRect/>
          </a:stretch>
        </p:blipFill>
        <p:spPr bwMode="auto">
          <a:xfrm>
            <a:off x="785786" y="2071678"/>
            <a:ext cx="6429420" cy="2521553"/>
          </a:xfrm>
          <a:prstGeom prst="rect">
            <a:avLst/>
          </a:prstGeom>
          <a:noFill/>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7173"/>
                                        </p:tgtEl>
                                        <p:attrNameLst>
                                          <p:attrName>style.visibility</p:attrName>
                                        </p:attrNameLst>
                                      </p:cBhvr>
                                      <p:to>
                                        <p:strVal val="visible"/>
                                      </p:to>
                                    </p:set>
                                    <p:animEffect transition="in" filter="wheel(4)">
                                      <p:cBhvr>
                                        <p:cTn id="7" dur="2000"/>
                                        <p:tgtEl>
                                          <p:spTgt spid="7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s-ES"/>
              <a:t>Bodegas:</a:t>
            </a:r>
          </a:p>
        </p:txBody>
      </p:sp>
      <p:sp>
        <p:nvSpPr>
          <p:cNvPr id="12291" name="Rectangle 3"/>
          <p:cNvSpPr>
            <a:spLocks noGrp="1" noChangeArrowheads="1"/>
          </p:cNvSpPr>
          <p:nvPr>
            <p:ph sz="quarter" idx="1"/>
          </p:nvPr>
        </p:nvSpPr>
        <p:spPr/>
        <p:txBody>
          <a:bodyPr/>
          <a:lstStyle/>
          <a:p>
            <a:r>
              <a:rPr lang="es-ES"/>
              <a:t>Irius: (Barbastro)</a:t>
            </a:r>
          </a:p>
          <a:p>
            <a:endParaRPr lang="es-ES"/>
          </a:p>
          <a:p>
            <a:pPr>
              <a:buFontTx/>
              <a:buNone/>
            </a:pPr>
            <a:endParaRPr lang="es-ES"/>
          </a:p>
        </p:txBody>
      </p:sp>
      <p:pic>
        <p:nvPicPr>
          <p:cNvPr id="12293" name="Picture 5" descr="6a016763dcc86e970b01761608939b970c-800wi"/>
          <p:cNvPicPr>
            <a:picLocks noChangeAspect="1" noChangeArrowheads="1"/>
          </p:cNvPicPr>
          <p:nvPr/>
        </p:nvPicPr>
        <p:blipFill>
          <a:blip r:embed="rId2"/>
          <a:srcRect/>
          <a:stretch>
            <a:fillRect/>
          </a:stretch>
        </p:blipFill>
        <p:spPr bwMode="auto">
          <a:xfrm>
            <a:off x="684213" y="2349500"/>
            <a:ext cx="7072312" cy="3870325"/>
          </a:xfrm>
          <a:prstGeom prst="rect">
            <a:avLst/>
          </a:prstGeom>
          <a:noFill/>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1000"/>
                                        <p:tgtEl>
                                          <p:spTgt spid="12293"/>
                                        </p:tgtEl>
                                      </p:cBhvr>
                                    </p:animEffect>
                                    <p:anim calcmode="lin" valueType="num">
                                      <p:cBhvr>
                                        <p:cTn id="8" dur="1000" fill="hold"/>
                                        <p:tgtEl>
                                          <p:spTgt spid="12293"/>
                                        </p:tgtEl>
                                        <p:attrNameLst>
                                          <p:attrName>ppt_x</p:attrName>
                                        </p:attrNameLst>
                                      </p:cBhvr>
                                      <p:tavLst>
                                        <p:tav tm="0">
                                          <p:val>
                                            <p:strVal val="#ppt_x"/>
                                          </p:val>
                                        </p:tav>
                                        <p:tav tm="100000">
                                          <p:val>
                                            <p:strVal val="#ppt_x"/>
                                          </p:val>
                                        </p:tav>
                                      </p:tavLst>
                                    </p:anim>
                                    <p:anim calcmode="lin" valueType="num">
                                      <p:cBhvr>
                                        <p:cTn id="9" dur="1000" fill="hold"/>
                                        <p:tgtEl>
                                          <p:spTgt spid="1229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s-ES"/>
              <a:t>El mal marketing de España</a:t>
            </a:r>
          </a:p>
        </p:txBody>
      </p:sp>
      <p:sp>
        <p:nvSpPr>
          <p:cNvPr id="9219" name="Rectangle 3"/>
          <p:cNvSpPr>
            <a:spLocks noGrp="1" noChangeArrowheads="1"/>
          </p:cNvSpPr>
          <p:nvPr>
            <p:ph sz="quarter" idx="1"/>
          </p:nvPr>
        </p:nvSpPr>
        <p:spPr/>
        <p:txBody>
          <a:bodyPr/>
          <a:lstStyle/>
          <a:p>
            <a:pPr>
              <a:lnSpc>
                <a:spcPct val="90000"/>
              </a:lnSpc>
              <a:buFontTx/>
              <a:buNone/>
            </a:pPr>
            <a:endParaRPr lang="es-ES"/>
          </a:p>
          <a:p>
            <a:pPr>
              <a:lnSpc>
                <a:spcPct val="90000"/>
              </a:lnSpc>
              <a:buFontTx/>
              <a:buNone/>
            </a:pPr>
            <a:endParaRPr lang="es-ES"/>
          </a:p>
          <a:p>
            <a:pPr>
              <a:lnSpc>
                <a:spcPct val="90000"/>
              </a:lnSpc>
              <a:buFontTx/>
              <a:buNone/>
            </a:pPr>
            <a:endParaRPr lang="es-ES"/>
          </a:p>
          <a:p>
            <a:pPr>
              <a:lnSpc>
                <a:spcPct val="90000"/>
              </a:lnSpc>
              <a:buFontTx/>
              <a:buNone/>
            </a:pPr>
            <a:endParaRPr lang="es-ES"/>
          </a:p>
          <a:p>
            <a:pPr>
              <a:lnSpc>
                <a:spcPct val="90000"/>
              </a:lnSpc>
              <a:buFontTx/>
              <a:buNone/>
            </a:pPr>
            <a:endParaRPr lang="es-ES"/>
          </a:p>
          <a:p>
            <a:pPr>
              <a:lnSpc>
                <a:spcPct val="90000"/>
              </a:lnSpc>
              <a:buFontTx/>
              <a:buNone/>
            </a:pPr>
            <a:endParaRPr lang="es-ES"/>
          </a:p>
          <a:p>
            <a:pPr>
              <a:lnSpc>
                <a:spcPct val="90000"/>
              </a:lnSpc>
              <a:buFontTx/>
              <a:buNone/>
            </a:pPr>
            <a:endParaRPr lang="es-ES"/>
          </a:p>
          <a:p>
            <a:pPr>
              <a:lnSpc>
                <a:spcPct val="90000"/>
              </a:lnSpc>
              <a:buFontTx/>
              <a:buNone/>
            </a:pPr>
            <a:r>
              <a:rPr lang="es-ES"/>
              <a:t>                              Pitu Roca</a:t>
            </a:r>
          </a:p>
        </p:txBody>
      </p:sp>
      <p:pic>
        <p:nvPicPr>
          <p:cNvPr id="9221" name="Picture 5" descr="200801065crash_flecha"/>
          <p:cNvPicPr>
            <a:picLocks noChangeAspect="1" noChangeArrowheads="1"/>
          </p:cNvPicPr>
          <p:nvPr/>
        </p:nvPicPr>
        <p:blipFill>
          <a:blip r:embed="rId2"/>
          <a:srcRect/>
          <a:stretch>
            <a:fillRect/>
          </a:stretch>
        </p:blipFill>
        <p:spPr bwMode="auto">
          <a:xfrm>
            <a:off x="755650" y="2276475"/>
            <a:ext cx="2247900" cy="2997200"/>
          </a:xfrm>
          <a:prstGeom prst="rect">
            <a:avLst/>
          </a:prstGeom>
          <a:noFill/>
        </p:spPr>
      </p:pic>
      <p:pic>
        <p:nvPicPr>
          <p:cNvPr id="9223" name="Picture 7" descr="pitu_roca_con_el_vino_en_la_sangre_3848_630x"/>
          <p:cNvPicPr>
            <a:picLocks noChangeAspect="1" noChangeArrowheads="1"/>
          </p:cNvPicPr>
          <p:nvPr/>
        </p:nvPicPr>
        <p:blipFill>
          <a:blip r:embed="rId3"/>
          <a:srcRect/>
          <a:stretch>
            <a:fillRect/>
          </a:stretch>
        </p:blipFill>
        <p:spPr bwMode="auto">
          <a:xfrm>
            <a:off x="3143240" y="1857364"/>
            <a:ext cx="4071966" cy="248145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223"/>
                                        </p:tgtEl>
                                        <p:attrNameLst>
                                          <p:attrName>style.visibility</p:attrName>
                                        </p:attrNameLst>
                                      </p:cBhvr>
                                      <p:to>
                                        <p:strVal val="visible"/>
                                      </p:to>
                                    </p:set>
                                    <p:animEffect transition="in" filter="fade">
                                      <p:cBhvr>
                                        <p:cTn id="7" dur="1000"/>
                                        <p:tgtEl>
                                          <p:spTgt spid="9223"/>
                                        </p:tgtEl>
                                      </p:cBhvr>
                                    </p:animEffect>
                                    <p:anim calcmode="lin" valueType="num">
                                      <p:cBhvr>
                                        <p:cTn id="8" dur="1000" fill="hold"/>
                                        <p:tgtEl>
                                          <p:spTgt spid="9223"/>
                                        </p:tgtEl>
                                        <p:attrNameLst>
                                          <p:attrName>ppt_x</p:attrName>
                                        </p:attrNameLst>
                                      </p:cBhvr>
                                      <p:tavLst>
                                        <p:tav tm="0">
                                          <p:val>
                                            <p:strVal val="#ppt_x"/>
                                          </p:val>
                                        </p:tav>
                                        <p:tav tm="100000">
                                          <p:val>
                                            <p:strVal val="#ppt_x"/>
                                          </p:val>
                                        </p:tav>
                                      </p:tavLst>
                                    </p:anim>
                                    <p:anim calcmode="lin" valueType="num">
                                      <p:cBhvr>
                                        <p:cTn id="9" dur="1000" fill="hold"/>
                                        <p:tgtEl>
                                          <p:spTgt spid="92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9221"/>
                                        </p:tgtEl>
                                        <p:attrNameLst>
                                          <p:attrName>style.visibility</p:attrName>
                                        </p:attrNameLst>
                                      </p:cBhvr>
                                      <p:to>
                                        <p:strVal val="visible"/>
                                      </p:to>
                                    </p:set>
                                    <p:animEffect transition="in" filter="fade">
                                      <p:cBhvr>
                                        <p:cTn id="14" dur="1000"/>
                                        <p:tgtEl>
                                          <p:spTgt spid="9221"/>
                                        </p:tgtEl>
                                      </p:cBhvr>
                                    </p:animEffect>
                                    <p:anim calcmode="lin" valueType="num">
                                      <p:cBhvr>
                                        <p:cTn id="15" dur="1000" fill="hold"/>
                                        <p:tgtEl>
                                          <p:spTgt spid="9221"/>
                                        </p:tgtEl>
                                        <p:attrNameLst>
                                          <p:attrName>ppt_x</p:attrName>
                                        </p:attrNameLst>
                                      </p:cBhvr>
                                      <p:tavLst>
                                        <p:tav tm="0">
                                          <p:val>
                                            <p:strVal val="#ppt_x"/>
                                          </p:val>
                                        </p:tav>
                                        <p:tav tm="100000">
                                          <p:val>
                                            <p:strVal val="#ppt_x"/>
                                          </p:val>
                                        </p:tav>
                                      </p:tavLst>
                                    </p:anim>
                                    <p:anim calcmode="lin" valueType="num">
                                      <p:cBhvr>
                                        <p:cTn id="16" dur="1000" fill="hold"/>
                                        <p:tgtEl>
                                          <p:spTgt spid="92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s-ES"/>
              <a:t>El mal marketing de España</a:t>
            </a:r>
          </a:p>
        </p:txBody>
      </p:sp>
      <p:sp>
        <p:nvSpPr>
          <p:cNvPr id="10243" name="Rectangle 3"/>
          <p:cNvSpPr>
            <a:spLocks noGrp="1" noChangeArrowheads="1"/>
          </p:cNvSpPr>
          <p:nvPr>
            <p:ph type="body" sz="half" idx="1"/>
          </p:nvPr>
        </p:nvSpPr>
        <p:spPr/>
        <p:txBody>
          <a:bodyPr/>
          <a:lstStyle/>
          <a:p>
            <a:endParaRPr lang="es-ES" sz="2800"/>
          </a:p>
          <a:p>
            <a:endParaRPr lang="es-ES" sz="2800"/>
          </a:p>
          <a:p>
            <a:endParaRPr lang="es-ES" sz="2800"/>
          </a:p>
          <a:p>
            <a:endParaRPr lang="es-ES" sz="2800"/>
          </a:p>
          <a:p>
            <a:endParaRPr lang="es-ES" sz="2800"/>
          </a:p>
          <a:p>
            <a:endParaRPr lang="es-ES" sz="2800"/>
          </a:p>
          <a:p>
            <a:endParaRPr lang="es-ES" sz="2800"/>
          </a:p>
          <a:p>
            <a:r>
              <a:rPr lang="es-ES" sz="2800"/>
              <a:t>Pau Roca</a:t>
            </a:r>
          </a:p>
        </p:txBody>
      </p:sp>
      <p:pic>
        <p:nvPicPr>
          <p:cNvPr id="10247" name="Picture 7" descr="consumo+de+vino+en+espa%C3%B1a"/>
          <p:cNvPicPr>
            <a:picLocks noGrp="1" noChangeAspect="1" noChangeArrowheads="1"/>
          </p:cNvPicPr>
          <p:nvPr>
            <p:ph sz="half" idx="2"/>
          </p:nvPr>
        </p:nvPicPr>
        <p:blipFill>
          <a:blip r:embed="rId2"/>
          <a:stretch>
            <a:fillRect/>
          </a:stretch>
        </p:blipFill>
        <p:spPr>
          <a:xfrm>
            <a:off x="4786314" y="1714488"/>
            <a:ext cx="4038600" cy="3843426"/>
          </a:xfrm>
          <a:noFill/>
          <a:ln/>
        </p:spPr>
      </p:pic>
      <p:pic>
        <p:nvPicPr>
          <p:cNvPr id="10245" name="Picture 5" descr="pau_roca%20"/>
          <p:cNvPicPr>
            <a:picLocks noChangeAspect="1" noChangeArrowheads="1"/>
          </p:cNvPicPr>
          <p:nvPr/>
        </p:nvPicPr>
        <p:blipFill>
          <a:blip r:embed="rId3"/>
          <a:srcRect/>
          <a:stretch>
            <a:fillRect/>
          </a:stretch>
        </p:blipFill>
        <p:spPr bwMode="auto">
          <a:xfrm>
            <a:off x="142844" y="2500306"/>
            <a:ext cx="4321175" cy="253206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0245"/>
                                        </p:tgtEl>
                                        <p:attrNameLst>
                                          <p:attrName>style.visibility</p:attrName>
                                        </p:attrNameLst>
                                      </p:cBhvr>
                                      <p:to>
                                        <p:strVal val="visible"/>
                                      </p:to>
                                    </p:set>
                                    <p:anim calcmode="lin" valueType="num">
                                      <p:cBhvr>
                                        <p:cTn id="7" dur="500" fill="hold"/>
                                        <p:tgtEl>
                                          <p:spTgt spid="10245"/>
                                        </p:tgtEl>
                                        <p:attrNameLst>
                                          <p:attrName>ppt_w</p:attrName>
                                        </p:attrNameLst>
                                      </p:cBhvr>
                                      <p:tavLst>
                                        <p:tav tm="0">
                                          <p:val>
                                            <p:fltVal val="0"/>
                                          </p:val>
                                        </p:tav>
                                        <p:tav tm="100000">
                                          <p:val>
                                            <p:strVal val="#ppt_w"/>
                                          </p:val>
                                        </p:tav>
                                      </p:tavLst>
                                    </p:anim>
                                    <p:anim calcmode="lin" valueType="num">
                                      <p:cBhvr>
                                        <p:cTn id="8" dur="500" fill="hold"/>
                                        <p:tgtEl>
                                          <p:spTgt spid="1024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10247"/>
                                        </p:tgtEl>
                                        <p:attrNameLst>
                                          <p:attrName>style.visibility</p:attrName>
                                        </p:attrNameLst>
                                      </p:cBhvr>
                                      <p:to>
                                        <p:strVal val="visible"/>
                                      </p:to>
                                    </p:set>
                                    <p:animEffect transition="in" filter="diamond(in)">
                                      <p:cBhvr>
                                        <p:cTn id="13" dur="2000"/>
                                        <p:tgtEl>
                                          <p:spTgt spid="10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ES" dirty="0" smtClean="0"/>
              <a:t>PRODUCCIÓN EN ESPAÑA</a:t>
            </a:r>
            <a:endParaRPr lang="es-ES" dirty="0"/>
          </a:p>
        </p:txBody>
      </p:sp>
      <p:sp>
        <p:nvSpPr>
          <p:cNvPr id="6" name="5 Marcador de contenido"/>
          <p:cNvSpPr>
            <a:spLocks noGrp="1"/>
          </p:cNvSpPr>
          <p:nvPr>
            <p:ph sz="quarter" idx="1"/>
          </p:nvPr>
        </p:nvSpPr>
        <p:spPr>
          <a:xfrm>
            <a:off x="457200" y="1600200"/>
            <a:ext cx="8229600" cy="4900634"/>
          </a:xfrm>
        </p:spPr>
        <p:txBody>
          <a:bodyPr>
            <a:normAutofit/>
          </a:bodyPr>
          <a:lstStyle/>
          <a:p>
            <a:r>
              <a:rPr lang="es-ES" sz="2800" dirty="0" smtClean="0"/>
              <a:t>En la última campaña 2013-2014 han convertido a</a:t>
            </a:r>
            <a:r>
              <a:rPr lang="es-ES" sz="2800" b="1" dirty="0" smtClean="0"/>
              <a:t> </a:t>
            </a:r>
            <a:r>
              <a:rPr lang="es-ES" sz="2800" dirty="0" smtClean="0"/>
              <a:t>España en el primer productor de vino del mundo, por delante de sus grandes competidores Francia e Italia.</a:t>
            </a:r>
          </a:p>
          <a:p>
            <a:r>
              <a:rPr lang="es-ES" sz="2800" dirty="0" smtClean="0"/>
              <a:t>Así, la producción estimada va desde el 1 de agosto de 2013 al 31 de julio de 2014 y ha sido de 53,7millones de hectolitros de vino y mosto, lo que supone un máximo histórico, tras las cifras registradas en la cosecha de 2004 cuando se produjeron 50,1 millones de hectolitros de vino.</a:t>
            </a:r>
          </a:p>
          <a:p>
            <a:endParaRPr lang="es-E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54098"/>
          </a:xfrm>
        </p:spPr>
        <p:txBody>
          <a:bodyPr/>
          <a:lstStyle/>
          <a:p>
            <a:r>
              <a:rPr lang="es-ES" dirty="0"/>
              <a:t>.</a:t>
            </a:r>
          </a:p>
        </p:txBody>
      </p:sp>
      <p:pic>
        <p:nvPicPr>
          <p:cNvPr id="4" name="Picture 3" descr="C:\Users\Isaac\Desktop\vinos nasasfsdg.jpg"/>
          <p:cNvPicPr>
            <a:picLocks noGrp="1" noChangeAspect="1" noChangeArrowheads="1"/>
          </p:cNvPicPr>
          <p:nvPr>
            <p:ph sz="quarter" idx="1"/>
          </p:nvPr>
        </p:nvPicPr>
        <p:blipFill>
          <a:blip r:embed="rId2"/>
          <a:srcRect/>
          <a:stretch>
            <a:fillRect/>
          </a:stretch>
        </p:blipFill>
        <p:spPr bwMode="auto">
          <a:xfrm>
            <a:off x="428596" y="1362850"/>
            <a:ext cx="8143932" cy="508995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EXPORTACIONES DE ESPAÑA</a:t>
            </a:r>
            <a:endParaRPr lang="es-ES" dirty="0"/>
          </a:p>
        </p:txBody>
      </p:sp>
      <p:sp>
        <p:nvSpPr>
          <p:cNvPr id="3" name="2 Marcador de contenido"/>
          <p:cNvSpPr>
            <a:spLocks noGrp="1"/>
          </p:cNvSpPr>
          <p:nvPr>
            <p:ph sz="quarter" idx="1"/>
          </p:nvPr>
        </p:nvSpPr>
        <p:spPr/>
        <p:txBody>
          <a:bodyPr>
            <a:normAutofit/>
          </a:bodyPr>
          <a:lstStyle/>
          <a:p>
            <a:r>
              <a:rPr lang="es-ES" sz="2000" dirty="0" smtClean="0"/>
              <a:t>España en 2014 se convirtió en el líder de las exportaciones de vinos. Alcanzó un volumen de ventas en el exterior de 22,6 millones de hectolitros. En segundo lugar se quedó Italia, con 20,4 millones. El tercer puesto fue para Francia, con 14,4 millones. El fuerte avance de España se debió al enorme crecimiento de la exportación de vino, que registró un aumento del 22,3% con respecto al año anterior. El récord, sin embargo aunque subieron las ventas, bajaron los ingresos, porque el producto que se comercializa fuera es cada vez más barato.</a:t>
            </a:r>
          </a:p>
          <a:p>
            <a:r>
              <a:rPr lang="es-ES" sz="2000" dirty="0" smtClean="0"/>
              <a:t>El buen comportamiento de las exportaciones españolas fue la consecuencia directa de una cosecha excepcional, con una producción de vino de 53 millones de hectolitros, frente a una demanda interior de tan solo cerca de 10 millones de hectolitros para consumo directo.</a:t>
            </a:r>
          </a:p>
          <a:p>
            <a:endParaRPr lang="es-E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HISTORIA</a:t>
            </a:r>
            <a:endParaRPr lang="es-ES" dirty="0"/>
          </a:p>
        </p:txBody>
      </p:sp>
      <p:sp>
        <p:nvSpPr>
          <p:cNvPr id="3" name="2 Marcador de contenido"/>
          <p:cNvSpPr>
            <a:spLocks noGrp="1"/>
          </p:cNvSpPr>
          <p:nvPr>
            <p:ph sz="quarter" idx="1"/>
          </p:nvPr>
        </p:nvSpPr>
        <p:spPr/>
        <p:txBody>
          <a:bodyPr/>
          <a:lstStyle/>
          <a:p>
            <a:r>
              <a:rPr lang="es-ES" dirty="0" smtClean="0">
                <a:latin typeface="Agency FB" panose="020B0503020202020204" pitchFamily="34" charset="0"/>
              </a:rPr>
              <a:t>Del dominio romano a la reconquista</a:t>
            </a:r>
          </a:p>
          <a:p>
            <a:endParaRPr lang="es-ES" dirty="0" smtClean="0">
              <a:latin typeface="Agency FB" panose="020B0503020202020204" pitchFamily="34" charset="0"/>
            </a:endParaRPr>
          </a:p>
          <a:p>
            <a:r>
              <a:rPr lang="es-ES" dirty="0" smtClean="0">
                <a:latin typeface="Agency FB" panose="020B0503020202020204" pitchFamily="34" charset="0"/>
              </a:rPr>
              <a:t>La colonización del nuevo mundo</a:t>
            </a:r>
          </a:p>
          <a:p>
            <a:endParaRPr lang="es-ES" dirty="0" smtClean="0">
              <a:latin typeface="Agency FB" panose="020B0503020202020204" pitchFamily="34" charset="0"/>
            </a:endParaRPr>
          </a:p>
          <a:p>
            <a:r>
              <a:rPr lang="es-ES" dirty="0" smtClean="0">
                <a:latin typeface="Agency FB" panose="020B0503020202020204" pitchFamily="34" charset="0"/>
              </a:rPr>
              <a:t>De la filoxera a la guerra civil</a:t>
            </a:r>
          </a:p>
          <a:p>
            <a:endParaRPr lang="es-ES" dirty="0" smtClean="0">
              <a:latin typeface="Agency FB" panose="020B0503020202020204" pitchFamily="34" charset="0"/>
            </a:endParaRPr>
          </a:p>
          <a:p>
            <a:r>
              <a:rPr lang="es-ES" dirty="0" smtClean="0">
                <a:latin typeface="Agency FB" panose="020B0503020202020204" pitchFamily="34" charset="0"/>
              </a:rPr>
              <a:t>De los años 1950 al siglo XXI</a:t>
            </a:r>
            <a:endParaRPr lang="es-ES" dirty="0"/>
          </a:p>
        </p:txBody>
      </p:sp>
      <p:pic>
        <p:nvPicPr>
          <p:cNvPr id="4" name="Imagen 3"/>
          <p:cNvPicPr>
            <a:picLocks noChangeAspect="1"/>
          </p:cNvPicPr>
          <p:nvPr/>
        </p:nvPicPr>
        <p:blipFill>
          <a:blip r:embed="rId2"/>
          <a:stretch>
            <a:fillRect/>
          </a:stretch>
        </p:blipFill>
        <p:spPr>
          <a:xfrm>
            <a:off x="4857752" y="2000240"/>
            <a:ext cx="4057915" cy="3258355"/>
          </a:xfrm>
          <a:prstGeom prst="rect">
            <a:avLst/>
          </a:prstGeom>
          <a:effectLst>
            <a:outerShdw blurRad="50800" dist="38100" dir="2700000" algn="tl" rotWithShape="0">
              <a:prstClr val="black">
                <a:alpha val="40000"/>
              </a:prstClr>
            </a:outerShdw>
          </a:effectLst>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pic>
        <p:nvPicPr>
          <p:cNvPr id="4" name="Picture 2" descr="C:\Users\Isaac\Desktop\nanannanaa vinosss.png"/>
          <p:cNvPicPr>
            <a:picLocks noGrp="1" noChangeAspect="1" noChangeArrowheads="1"/>
          </p:cNvPicPr>
          <p:nvPr>
            <p:ph sz="quarter" idx="1"/>
          </p:nvPr>
        </p:nvPicPr>
        <p:blipFill>
          <a:blip r:embed="rId2"/>
          <a:stretch>
            <a:fillRect/>
          </a:stretch>
        </p:blipFill>
        <p:spPr bwMode="auto">
          <a:xfrm>
            <a:off x="928662" y="1857364"/>
            <a:ext cx="7163085" cy="378620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GEOGRAFIA Y CLIMA</a:t>
            </a:r>
            <a:endParaRPr lang="es-ES" dirty="0"/>
          </a:p>
        </p:txBody>
      </p:sp>
      <p:sp>
        <p:nvSpPr>
          <p:cNvPr id="3" name="2 Marcador de contenido"/>
          <p:cNvSpPr>
            <a:spLocks noGrp="1"/>
          </p:cNvSpPr>
          <p:nvPr>
            <p:ph sz="quarter" idx="1"/>
          </p:nvPr>
        </p:nvSpPr>
        <p:spPr/>
        <p:txBody>
          <a:bodyPr/>
          <a:lstStyle/>
          <a:p>
            <a:pPr marL="0" indent="0">
              <a:buNone/>
            </a:pPr>
            <a:r>
              <a:rPr lang="es-ES" b="1" i="1" u="sng" dirty="0" smtClean="0">
                <a:latin typeface="Agency FB" panose="020B0503020202020204" pitchFamily="34" charset="0"/>
              </a:rPr>
              <a:t>Geografía:</a:t>
            </a:r>
            <a:r>
              <a:rPr lang="es-ES" dirty="0" smtClean="0">
                <a:latin typeface="Agency FB" panose="020B0503020202020204" pitchFamily="34" charset="0"/>
              </a:rPr>
              <a:t> Uno de los elementos fundamentales en la vinificación española es la meseta central que cubre una gran parte del centro de España .</a:t>
            </a:r>
            <a:br>
              <a:rPr lang="es-ES" dirty="0" smtClean="0">
                <a:latin typeface="Agency FB" panose="020B0503020202020204" pitchFamily="34" charset="0"/>
              </a:rPr>
            </a:br>
            <a:r>
              <a:rPr lang="es-ES" dirty="0" smtClean="0">
                <a:latin typeface="Agency FB" panose="020B0503020202020204" pitchFamily="34" charset="0"/>
              </a:rPr>
              <a:t>Los principales ríos de las regiones vinícolas de España:</a:t>
            </a:r>
          </a:p>
          <a:p>
            <a:pPr marL="0" indent="0">
              <a:buNone/>
            </a:pPr>
            <a:r>
              <a:rPr lang="es-ES" dirty="0" smtClean="0">
                <a:latin typeface="Agency FB" panose="020B0503020202020204" pitchFamily="34" charset="0"/>
              </a:rPr>
              <a:t>El Ebro, el Duero, continuando la frontera de Portugal por la región de vale do </a:t>
            </a:r>
            <a:r>
              <a:rPr lang="es-ES" dirty="0" err="1" smtClean="0">
                <a:latin typeface="Agency FB" panose="020B0503020202020204" pitchFamily="34" charset="0"/>
              </a:rPr>
              <a:t>duoro</a:t>
            </a:r>
            <a:r>
              <a:rPr lang="es-ES" dirty="0" smtClean="0">
                <a:latin typeface="Agency FB" panose="020B0503020202020204" pitchFamily="34" charset="0"/>
              </a:rPr>
              <a:t> (vino de oporto), tajo y Guadalquivir.</a:t>
            </a:r>
          </a:p>
          <a:p>
            <a:pPr marL="0" indent="0">
              <a:buNone/>
            </a:pPr>
            <a:r>
              <a:rPr lang="es-ES" b="1" i="1" u="sng" dirty="0" smtClean="0">
                <a:latin typeface="Agency FB" panose="020B0503020202020204" pitchFamily="34" charset="0"/>
              </a:rPr>
              <a:t>Clima: </a:t>
            </a:r>
            <a:r>
              <a:rPr lang="es-ES" dirty="0" smtClean="0">
                <a:latin typeface="Agency FB" panose="020B0503020202020204" pitchFamily="34" charset="0"/>
              </a:rPr>
              <a:t>El clima se hace más extremo el interior, y se caracteriza por veranos calurosos con temperaturas que pueden alcanzar 40 °C y condiciones de sequía.</a:t>
            </a:r>
          </a:p>
          <a:p>
            <a:endParaRPr lang="es-E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REGIONES VINICOLAS</a:t>
            </a:r>
            <a:endParaRPr lang="es-ES" dirty="0"/>
          </a:p>
        </p:txBody>
      </p:sp>
      <p:sp>
        <p:nvSpPr>
          <p:cNvPr id="3" name="2 Marcador de contenido"/>
          <p:cNvSpPr>
            <a:spLocks noGrp="1"/>
          </p:cNvSpPr>
          <p:nvPr>
            <p:ph sz="quarter" idx="1"/>
          </p:nvPr>
        </p:nvSpPr>
        <p:spPr/>
        <p:txBody>
          <a:bodyPr/>
          <a:lstStyle/>
          <a:p>
            <a:r>
              <a:rPr lang="es-ES" dirty="0" smtClean="0">
                <a:latin typeface="Agency FB" panose="020B0503020202020204" pitchFamily="34" charset="0"/>
              </a:rPr>
              <a:t>Todas las comunidades autónomas españolas son productoras de vino, aunque casi la mitad de los viñedos se encuentran en Castilla La Mancha, unas 540.000 hectáreas, siendo esta la mayor región vinícola del mundo.</a:t>
            </a:r>
          </a:p>
          <a:p>
            <a:endParaRPr lang="es-ES" dirty="0"/>
          </a:p>
        </p:txBody>
      </p:sp>
      <p:pic>
        <p:nvPicPr>
          <p:cNvPr id="4" name="Imagen 3"/>
          <p:cNvPicPr>
            <a:picLocks noChangeAspect="1"/>
          </p:cNvPicPr>
          <p:nvPr/>
        </p:nvPicPr>
        <p:blipFill>
          <a:blip r:embed="rId2"/>
          <a:stretch>
            <a:fillRect/>
          </a:stretch>
        </p:blipFill>
        <p:spPr>
          <a:xfrm>
            <a:off x="3309609" y="3429000"/>
            <a:ext cx="5346463" cy="2787832"/>
          </a:xfrm>
          <a:prstGeom prst="rect">
            <a:avLst/>
          </a:prstGeom>
          <a:effectLst>
            <a:outerShdw blurRad="50800" dist="38100" algn="l" rotWithShape="0">
              <a:prstClr val="black">
                <a:alpha val="40000"/>
              </a:prstClr>
            </a:outerShdw>
          </a:effectLst>
        </p:spPr>
      </p:pic>
      <p:pic>
        <p:nvPicPr>
          <p:cNvPr id="2050" name="Picture 2" descr="Resultado de imagen de viñedos castilla la mancha"/>
          <p:cNvPicPr>
            <a:picLocks noChangeAspect="1" noChangeArrowheads="1"/>
          </p:cNvPicPr>
          <p:nvPr/>
        </p:nvPicPr>
        <p:blipFill>
          <a:blip r:embed="rId3"/>
          <a:srcRect/>
          <a:stretch>
            <a:fillRect/>
          </a:stretch>
        </p:blipFill>
        <p:spPr bwMode="auto">
          <a:xfrm>
            <a:off x="357158" y="3643314"/>
            <a:ext cx="2786082" cy="2328168"/>
          </a:xfrm>
          <a:prstGeom prst="rect">
            <a:avLst/>
          </a:prstGeom>
          <a:noFill/>
          <a:effectLst>
            <a:outerShdw blurRad="50800" dist="38100" algn="l" rotWithShape="0">
              <a:prstClr val="black">
                <a:alpha val="40000"/>
              </a:prst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box(in)">
                                      <p:cBhvr>
                                        <p:cTn id="1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VITICULTURA</a:t>
            </a:r>
            <a:endParaRPr lang="es-ES" dirty="0"/>
          </a:p>
        </p:txBody>
      </p:sp>
      <p:sp>
        <p:nvSpPr>
          <p:cNvPr id="3" name="2 Marcador de contenido"/>
          <p:cNvSpPr>
            <a:spLocks noGrp="1"/>
          </p:cNvSpPr>
          <p:nvPr>
            <p:ph sz="quarter" idx="1"/>
          </p:nvPr>
        </p:nvSpPr>
        <p:spPr/>
        <p:txBody>
          <a:bodyPr>
            <a:normAutofit/>
          </a:bodyPr>
          <a:lstStyle/>
          <a:p>
            <a:r>
              <a:rPr lang="es-ES" dirty="0" smtClean="0">
                <a:latin typeface="Agency FB" panose="020B0503020202020204" pitchFamily="34" charset="0"/>
              </a:rPr>
              <a:t>La viticultura en España se ha desarrollado adaptándose a su clima variado y extremo. El clima seco en muchas partes de España reduce la amenaza de peligros comunes de la vid como mildiu, </a:t>
            </a:r>
            <a:r>
              <a:rPr lang="es-ES" dirty="0" err="1" smtClean="0">
                <a:latin typeface="Agency FB" panose="020B0503020202020204" pitchFamily="34" charset="0"/>
              </a:rPr>
              <a:t>oidio</a:t>
            </a:r>
            <a:r>
              <a:rPr lang="es-ES" dirty="0" smtClean="0">
                <a:latin typeface="Agency FB" panose="020B0503020202020204" pitchFamily="34" charset="0"/>
              </a:rPr>
              <a:t> o </a:t>
            </a:r>
            <a:r>
              <a:rPr lang="es-ES" dirty="0" err="1" smtClean="0">
                <a:latin typeface="Agency FB" panose="020B0503020202020204" pitchFamily="34" charset="0"/>
              </a:rPr>
              <a:t>botrytis</a:t>
            </a:r>
            <a:r>
              <a:rPr lang="es-ES" dirty="0" smtClean="0">
                <a:latin typeface="Agency FB" panose="020B0503020202020204" pitchFamily="34" charset="0"/>
              </a:rPr>
              <a:t> </a:t>
            </a:r>
            <a:r>
              <a:rPr lang="es-ES" dirty="0" err="1" smtClean="0">
                <a:latin typeface="Agency FB" panose="020B0503020202020204" pitchFamily="34" charset="0"/>
              </a:rPr>
              <a:t>cinerea</a:t>
            </a:r>
            <a:r>
              <a:rPr lang="es-ES" dirty="0" smtClean="0">
                <a:latin typeface="Agency FB" panose="020B0503020202020204" pitchFamily="34" charset="0"/>
              </a:rPr>
              <a:t>. En estas partes, la amenaza de la sequía y la infertilidad de la tierra ha inclinado a los propietarios de viñas a plantar las vides espaciadas, para que haya menos competición entre vides por los recursos.</a:t>
            </a:r>
            <a:br>
              <a:rPr lang="es-ES" dirty="0" smtClean="0">
                <a:latin typeface="Agency FB" panose="020B0503020202020204" pitchFamily="34" charset="0"/>
              </a:rPr>
            </a:br>
            <a:r>
              <a:rPr lang="es-ES" dirty="0" smtClean="0">
                <a:latin typeface="Agency FB" panose="020B0503020202020204" pitchFamily="34" charset="0"/>
              </a:rPr>
              <a:t>En los años noventa, el uso del riego llegó a ser más popular después de las sequías de 1994 y 1995, que redujeron severamente la cosecha en esos años.</a:t>
            </a:r>
          </a:p>
          <a:p>
            <a:endParaRPr lang="es-ES"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VARIEDADES VINIFERAS</a:t>
            </a:r>
            <a:endParaRPr lang="es-ES" dirty="0"/>
          </a:p>
        </p:txBody>
      </p:sp>
      <p:sp>
        <p:nvSpPr>
          <p:cNvPr id="3" name="2 Marcador de contenido"/>
          <p:cNvSpPr>
            <a:spLocks noGrp="1"/>
          </p:cNvSpPr>
          <p:nvPr>
            <p:ph sz="quarter" idx="1"/>
          </p:nvPr>
        </p:nvSpPr>
        <p:spPr/>
        <p:txBody>
          <a:bodyPr>
            <a:normAutofit/>
          </a:bodyPr>
          <a:lstStyle/>
          <a:p>
            <a:r>
              <a:rPr lang="es-ES" dirty="0" smtClean="0">
                <a:latin typeface="Agency FB" panose="020B0503020202020204" pitchFamily="34" charset="0"/>
              </a:rPr>
              <a:t>Algunos registros estiman que son más de 600 las variedades de uva plantadas a través de toda España, si bien, sólo 20 variedades concentran el 80% de la producción de vino del país.</a:t>
            </a:r>
            <a:br>
              <a:rPr lang="es-ES" dirty="0" smtClean="0">
                <a:latin typeface="Agency FB" panose="020B0503020202020204" pitchFamily="34" charset="0"/>
              </a:rPr>
            </a:br>
            <a:r>
              <a:rPr lang="es-ES" dirty="0" smtClean="0">
                <a:latin typeface="Agency FB" panose="020B0503020202020204" pitchFamily="34" charset="0"/>
              </a:rPr>
              <a:t>La uva más extensamente plantada es la variedad blanca Airén, que era muy apreciada por su vigor y resistencia. La Airén se encuentra sobre todo en la España central y sirvió durante muchos años como la base para el aguardiente español. Los vinos elaborados con esta uva PUEDEN ser muy alcohólicos y con tendencia a la oxidación.</a:t>
            </a:r>
          </a:p>
          <a:p>
            <a:endParaRPr lang="es-ES" dirty="0"/>
          </a:p>
        </p:txBody>
      </p:sp>
      <p:pic>
        <p:nvPicPr>
          <p:cNvPr id="4" name="Imagen 3"/>
          <p:cNvPicPr>
            <a:picLocks noChangeAspect="1"/>
          </p:cNvPicPr>
          <p:nvPr/>
        </p:nvPicPr>
        <p:blipFill>
          <a:blip r:embed="rId2"/>
          <a:stretch>
            <a:fillRect/>
          </a:stretch>
        </p:blipFill>
        <p:spPr>
          <a:xfrm>
            <a:off x="5572132" y="5072074"/>
            <a:ext cx="3051761" cy="1431544"/>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Mejores vinos españoles 2015	</a:t>
            </a:r>
            <a:endParaRPr lang="es-ES" dirty="0"/>
          </a:p>
        </p:txBody>
      </p:sp>
      <p:sp>
        <p:nvSpPr>
          <p:cNvPr id="3" name="2 Marcador de contenido"/>
          <p:cNvSpPr>
            <a:spLocks noGrp="1"/>
          </p:cNvSpPr>
          <p:nvPr>
            <p:ph sz="quarter" idx="1"/>
          </p:nvPr>
        </p:nvSpPr>
        <p:spPr/>
        <p:txBody>
          <a:bodyPr>
            <a:normAutofit fontScale="85000" lnSpcReduction="20000"/>
          </a:bodyPr>
          <a:lstStyle/>
          <a:p>
            <a:r>
              <a:rPr lang="es-ES" dirty="0" smtClean="0"/>
              <a:t>Entre los mejor puntuados, encontramos únicamente un vino con </a:t>
            </a:r>
            <a:r>
              <a:rPr lang="es-ES" b="1" dirty="0" smtClean="0"/>
              <a:t>99 puntos</a:t>
            </a:r>
            <a:r>
              <a:rPr lang="es-ES" dirty="0" smtClean="0"/>
              <a:t>. Se trata de </a:t>
            </a:r>
            <a:r>
              <a:rPr lang="es-ES" b="1" dirty="0" smtClean="0"/>
              <a:t>Contador 2012</a:t>
            </a:r>
            <a:r>
              <a:rPr lang="es-ES" dirty="0" smtClean="0"/>
              <a:t>, el vino de la bodega riojana del mismo nombre ubicada en San Vicente de la </a:t>
            </a:r>
            <a:r>
              <a:rPr lang="es-ES" dirty="0" err="1" smtClean="0"/>
              <a:t>Sonsierra</a:t>
            </a:r>
            <a:r>
              <a:rPr lang="es-ES" dirty="0" smtClean="0"/>
              <a:t> y de la que os hemos presentado otras joyas más asequibles como </a:t>
            </a:r>
            <a:r>
              <a:rPr lang="es-ES" b="1" dirty="0" smtClean="0">
                <a:hlinkClick r:id="rId2"/>
              </a:rPr>
              <a:t>Predicador</a:t>
            </a:r>
            <a:r>
              <a:rPr lang="es-ES" dirty="0" smtClean="0"/>
              <a:t>, disponible actualmente en nuestra Colección Permanente.</a:t>
            </a:r>
          </a:p>
          <a:p>
            <a:r>
              <a:rPr lang="es-ES" dirty="0" smtClean="0"/>
              <a:t>Tras Contador, un total de 8 vinos se hicieron con los cotizadísimos </a:t>
            </a:r>
            <a:r>
              <a:rPr lang="es-ES" b="1" dirty="0" smtClean="0"/>
              <a:t>98 puntos </a:t>
            </a:r>
            <a:r>
              <a:rPr lang="es-ES" b="1" dirty="0" err="1" smtClean="0"/>
              <a:t>Peñín</a:t>
            </a:r>
            <a:r>
              <a:rPr lang="es-ES" dirty="0" smtClean="0"/>
              <a:t>. Entre ellos, vinos de Jerez, Alicante, Rías </a:t>
            </a:r>
            <a:r>
              <a:rPr lang="es-ES" dirty="0" err="1" smtClean="0"/>
              <a:t>Baixas</a:t>
            </a:r>
            <a:r>
              <a:rPr lang="es-ES" dirty="0" smtClean="0"/>
              <a:t>, Ribera del Duero, Toro y Rioja. Entre nuestros viejos conocidos con 98 </a:t>
            </a:r>
            <a:r>
              <a:rPr lang="es-ES" dirty="0" err="1" smtClean="0"/>
              <a:t>puntos,</a:t>
            </a:r>
            <a:r>
              <a:rPr lang="es-ES" dirty="0" err="1" smtClean="0">
                <a:hlinkClick r:id="rId3"/>
              </a:rPr>
              <a:t>Valbuena</a:t>
            </a:r>
            <a:r>
              <a:rPr lang="es-ES" b="1" dirty="0" smtClean="0">
                <a:hlinkClick r:id="rId3"/>
              </a:rPr>
              <a:t> 5º Año</a:t>
            </a:r>
            <a:r>
              <a:rPr lang="es-ES" b="1" dirty="0" smtClean="0"/>
              <a:t> 2010 </a:t>
            </a:r>
            <a:r>
              <a:rPr lang="es-ES" dirty="0" smtClean="0"/>
              <a:t>de Vega Sicilia, </a:t>
            </a:r>
            <a:r>
              <a:rPr lang="es-ES" b="1" dirty="0" smtClean="0">
                <a:hlinkClick r:id="rId4"/>
              </a:rPr>
              <a:t>Victorino</a:t>
            </a:r>
            <a:r>
              <a:rPr lang="es-ES" b="1" dirty="0" smtClean="0"/>
              <a:t> 2012</a:t>
            </a:r>
            <a:r>
              <a:rPr lang="es-ES" dirty="0" smtClean="0"/>
              <a:t> de Teso la Monja o el Albariño </a:t>
            </a:r>
            <a:r>
              <a:rPr lang="es-ES" b="1" dirty="0" smtClean="0"/>
              <a:t>Pazo de </a:t>
            </a:r>
            <a:r>
              <a:rPr lang="es-ES" b="1" dirty="0" err="1" smtClean="0"/>
              <a:t>Señoráns</a:t>
            </a:r>
            <a:r>
              <a:rPr lang="es-ES" b="1" dirty="0" smtClean="0"/>
              <a:t> Selección de Añada 2007</a:t>
            </a:r>
            <a:r>
              <a:rPr lang="es-ES" dirty="0" smtClean="0"/>
              <a:t>.</a:t>
            </a:r>
          </a:p>
          <a:p>
            <a:r>
              <a:rPr lang="es-ES" dirty="0" smtClean="0"/>
              <a:t>Con </a:t>
            </a:r>
            <a:r>
              <a:rPr lang="es-ES" b="1" dirty="0" smtClean="0"/>
              <a:t>97 puntos</a:t>
            </a:r>
            <a:r>
              <a:rPr lang="es-ES" dirty="0" smtClean="0"/>
              <a:t> fueron honrados casi una veintena de vinos. Destacó la presencia de Teso la Monja con </a:t>
            </a:r>
            <a:r>
              <a:rPr lang="es-ES" dirty="0" err="1" smtClean="0"/>
              <a:t>sus</a:t>
            </a:r>
            <a:r>
              <a:rPr lang="es-ES" b="1" dirty="0" err="1" smtClean="0"/>
              <a:t>Alabaster</a:t>
            </a:r>
            <a:r>
              <a:rPr lang="es-ES" b="1" dirty="0" smtClean="0"/>
              <a:t> 2011</a:t>
            </a:r>
            <a:r>
              <a:rPr lang="es-ES" dirty="0" smtClean="0"/>
              <a:t> y </a:t>
            </a:r>
            <a:r>
              <a:rPr lang="es-ES" b="1" dirty="0" smtClean="0"/>
              <a:t>Teso la Monja 2010</a:t>
            </a:r>
            <a:r>
              <a:rPr lang="es-ES" dirty="0" smtClean="0"/>
              <a:t>, de los tintos de Álvaro Palacios con </a:t>
            </a:r>
            <a:r>
              <a:rPr lang="es-ES" b="1" dirty="0" err="1" smtClean="0">
                <a:hlinkClick r:id="rId5"/>
              </a:rPr>
              <a:t>L’Ermita</a:t>
            </a:r>
            <a:r>
              <a:rPr lang="es-ES" b="1" dirty="0" smtClean="0">
                <a:hlinkClick r:id="rId5"/>
              </a:rPr>
              <a:t> </a:t>
            </a:r>
            <a:r>
              <a:rPr lang="es-ES" b="1" dirty="0" smtClean="0"/>
              <a:t>2012</a:t>
            </a:r>
            <a:r>
              <a:rPr lang="es-ES" dirty="0" smtClean="0"/>
              <a:t> (actualmente en Venta Privada su 2011) o Bodegas </a:t>
            </a:r>
            <a:r>
              <a:rPr lang="es-ES" dirty="0" err="1" smtClean="0"/>
              <a:t>Numanthia</a:t>
            </a:r>
            <a:r>
              <a:rPr lang="es-ES" dirty="0" smtClean="0"/>
              <a:t> con su </a:t>
            </a:r>
            <a:r>
              <a:rPr lang="es-ES" b="1" dirty="0" err="1" smtClean="0"/>
              <a:t>Thermanthia</a:t>
            </a:r>
            <a:r>
              <a:rPr lang="es-ES" b="1" dirty="0" smtClean="0"/>
              <a:t> 2011</a:t>
            </a:r>
            <a:r>
              <a:rPr lang="es-ES" dirty="0" smtClean="0"/>
              <a:t>.</a:t>
            </a:r>
          </a:p>
          <a:p>
            <a:endParaRPr lang="es-E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Predicador 2012</a:t>
            </a:r>
            <a:endParaRPr lang="es-ES" dirty="0"/>
          </a:p>
        </p:txBody>
      </p:sp>
      <p:sp>
        <p:nvSpPr>
          <p:cNvPr id="3" name="2 Marcador de contenido"/>
          <p:cNvSpPr>
            <a:spLocks noGrp="1"/>
          </p:cNvSpPr>
          <p:nvPr>
            <p:ph sz="quarter" idx="1"/>
          </p:nvPr>
        </p:nvSpPr>
        <p:spPr/>
        <p:txBody>
          <a:bodyPr/>
          <a:lstStyle/>
          <a:p>
            <a:r>
              <a:rPr lang="es-ES" dirty="0" smtClean="0"/>
              <a:t>Rioja</a:t>
            </a:r>
          </a:p>
          <a:p>
            <a:r>
              <a:rPr lang="es-ES" dirty="0" smtClean="0"/>
              <a:t>Con la entrada en el proyecto de los hermanos de Benjamín, se empezó a elaborar un nuevo vino más asequible, llamado </a:t>
            </a:r>
            <a:r>
              <a:rPr lang="es-ES" b="1" dirty="0" smtClean="0"/>
              <a:t>Predicador</a:t>
            </a:r>
            <a:r>
              <a:rPr lang="es-ES" dirty="0" smtClean="0"/>
              <a:t> en homenaje al personaje de </a:t>
            </a:r>
            <a:r>
              <a:rPr lang="es-ES" b="1" dirty="0" smtClean="0"/>
              <a:t>Clint </a:t>
            </a:r>
            <a:r>
              <a:rPr lang="es-ES" b="1" dirty="0" err="1" smtClean="0"/>
              <a:t>Eastwood</a:t>
            </a:r>
            <a:r>
              <a:rPr lang="es-ES" b="1" dirty="0" smtClean="0"/>
              <a:t> </a:t>
            </a:r>
            <a:r>
              <a:rPr lang="es-ES" dirty="0" smtClean="0"/>
              <a:t>en </a:t>
            </a:r>
            <a:r>
              <a:rPr lang="es-ES" i="1" dirty="0" smtClean="0"/>
              <a:t>El jinete pálido</a:t>
            </a:r>
            <a:r>
              <a:rPr lang="es-ES" dirty="0" smtClean="0"/>
              <a:t>. Este ensamblaje procede de las viñas más jóvenes de la bodega, con edades de entre 20 y 35 años. Destaca por su equilibrio y tanino maduro y resulta fresco, untuoso y largo.</a:t>
            </a:r>
            <a:endParaRPr lang="es-ES" dirty="0"/>
          </a:p>
        </p:txBody>
      </p:sp>
      <p:pic>
        <p:nvPicPr>
          <p:cNvPr id="4" name="Marcador de posición de imagen 4"/>
          <p:cNvPicPr>
            <a:picLocks noChangeAspect="1"/>
          </p:cNvPicPr>
          <p:nvPr/>
        </p:nvPicPr>
        <p:blipFill>
          <a:blip r:embed="rId2">
            <a:extLst>
              <a:ext uri="{28A0092B-C50C-407E-A947-70E740481C1C}">
                <a14:useLocalDpi xmlns:a14="http://schemas.microsoft.com/office/drawing/2010/main" xmlns="" val="0"/>
              </a:ext>
            </a:extLst>
          </a:blip>
          <a:srcRect t="28215" b="28215"/>
          <a:stretch>
            <a:fillRect/>
          </a:stretch>
        </p:blipFill>
        <p:spPr>
          <a:xfrm>
            <a:off x="5857884" y="4429132"/>
            <a:ext cx="2899123" cy="2289174"/>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dad">
  <a:themeElements>
    <a:clrScheme name="Equida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dad">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dad">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341</TotalTime>
  <Words>755</Words>
  <Application>Microsoft PowerPoint</Application>
  <PresentationFormat>Presentación en pantalla (4:3)</PresentationFormat>
  <Paragraphs>117</Paragraphs>
  <Slides>30</Slides>
  <Notes>0</Notes>
  <HiddenSlides>0</HiddenSlides>
  <MMClips>0</MMClips>
  <ScaleCrop>false</ScaleCrop>
  <HeadingPairs>
    <vt:vector size="4" baseType="variant">
      <vt:variant>
        <vt:lpstr>Tema</vt:lpstr>
      </vt:variant>
      <vt:variant>
        <vt:i4>1</vt:i4>
      </vt:variant>
      <vt:variant>
        <vt:lpstr>Títulos de diapositiva</vt:lpstr>
      </vt:variant>
      <vt:variant>
        <vt:i4>30</vt:i4>
      </vt:variant>
    </vt:vector>
  </HeadingPairs>
  <TitlesOfParts>
    <vt:vector size="31" baseType="lpstr">
      <vt:lpstr>Equidad</vt:lpstr>
      <vt:lpstr>VINOS DE ESPAÑA</vt:lpstr>
      <vt:lpstr>VINO DE ESPAÑA</vt:lpstr>
      <vt:lpstr>HISTORIA</vt:lpstr>
      <vt:lpstr>GEOGRAFIA Y CLIMA</vt:lpstr>
      <vt:lpstr>REGIONES VINICOLAS</vt:lpstr>
      <vt:lpstr>VITICULTURA</vt:lpstr>
      <vt:lpstr>VARIEDADES VINIFERAS</vt:lpstr>
      <vt:lpstr>Mejores vinos españoles 2015 </vt:lpstr>
      <vt:lpstr>Predicador 2012</vt:lpstr>
      <vt:lpstr>VEGA SICILIA VALBUENA 5º AÑO 2009</vt:lpstr>
      <vt:lpstr>VICTORINO 2011 </vt:lpstr>
      <vt:lpstr>L'ERMITA 2011</vt:lpstr>
      <vt:lpstr>LA RIOJA ALTA GRAN RESERVA 904 2004  </vt:lpstr>
      <vt:lpstr>EMBRUIX DE VALL LLACH 2012</vt:lpstr>
      <vt:lpstr>BALTASAR GRACIÁN VIÑAS VIEJAS 2012</vt:lpstr>
      <vt:lpstr>FINCA RESALSO 2013</vt:lpstr>
      <vt:lpstr>Tipos de suelo en España:</vt:lpstr>
      <vt:lpstr>Tipos de suelo en España:</vt:lpstr>
      <vt:lpstr>Tipos de suelo en España:</vt:lpstr>
      <vt:lpstr>Tipos de suelo en España:</vt:lpstr>
      <vt:lpstr>Bodegas:</vt:lpstr>
      <vt:lpstr>Bodegas:</vt:lpstr>
      <vt:lpstr>Bodegas:</vt:lpstr>
      <vt:lpstr>Bodegas:</vt:lpstr>
      <vt:lpstr>El mal marketing de España</vt:lpstr>
      <vt:lpstr>El mal marketing de España</vt:lpstr>
      <vt:lpstr>PRODUCCIÓN EN ESPAÑA</vt:lpstr>
      <vt:lpstr>.</vt:lpstr>
      <vt:lpstr>EXPORTACIONES DE ESPAÑA</vt:lpstr>
      <vt:lpstr>Diapositiva 30</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ESPAÑA:</dc:title>
  <dc:creator>Lorenzo</dc:creator>
  <cp:lastModifiedBy>Isaac</cp:lastModifiedBy>
  <cp:revision>14</cp:revision>
  <dcterms:created xsi:type="dcterms:W3CDTF">2015-05-12T15:22:41Z</dcterms:created>
  <dcterms:modified xsi:type="dcterms:W3CDTF">2015-05-18T19:02:52Z</dcterms:modified>
</cp:coreProperties>
</file>