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9" r:id="rId6"/>
    <p:sldId id="260" r:id="rId7"/>
    <p:sldId id="270" r:id="rId8"/>
    <p:sldId id="261" r:id="rId9"/>
    <p:sldId id="263" r:id="rId10"/>
    <p:sldId id="262" r:id="rId11"/>
    <p:sldId id="264" r:id="rId12"/>
    <p:sldId id="265" r:id="rId13"/>
    <p:sldId id="266" r:id="rId14"/>
    <p:sldId id="272" r:id="rId15"/>
    <p:sldId id="268" r:id="rId16"/>
    <p:sldId id="271" r:id="rId1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43" autoAdjust="0"/>
    <p:restoredTop sz="94660"/>
  </p:normalViewPr>
  <p:slideViewPr>
    <p:cSldViewPr>
      <p:cViewPr varScale="1">
        <p:scale>
          <a:sx n="68" d="100"/>
          <a:sy n="68" d="100"/>
        </p:scale>
        <p:origin x="-128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8" name="27 Marcador de fecha"/>
          <p:cNvSpPr>
            <a:spLocks noGrp="1"/>
          </p:cNvSpPr>
          <p:nvPr>
            <p:ph type="dt" sz="half" idx="10"/>
          </p:nvPr>
        </p:nvSpPr>
        <p:spPr/>
        <p:txBody>
          <a:bodyPr/>
          <a:lstStyle>
            <a:extLst/>
          </a:lstStyle>
          <a:p>
            <a:fld id="{FF7C29A7-B6EF-41FD-906E-E124123BBE60}" type="datetimeFigureOut">
              <a:rPr lang="es-ES" smtClean="0"/>
              <a:pPr/>
              <a:t>10/05/2015</a:t>
            </a:fld>
            <a:endParaRPr lang="es-ES"/>
          </a:p>
        </p:txBody>
      </p:sp>
      <p:sp>
        <p:nvSpPr>
          <p:cNvPr id="17" name="16 Marcador de pie de página"/>
          <p:cNvSpPr>
            <a:spLocks noGrp="1"/>
          </p:cNvSpPr>
          <p:nvPr>
            <p:ph type="ftr" sz="quarter" idx="11"/>
          </p:nvPr>
        </p:nvSpPr>
        <p:spPr/>
        <p:txBody>
          <a:bodyPr/>
          <a:lstStyle>
            <a:extLst/>
          </a:lstStyle>
          <a:p>
            <a:endParaRPr lang="es-ES"/>
          </a:p>
        </p:txBody>
      </p:sp>
      <p:sp>
        <p:nvSpPr>
          <p:cNvPr id="29" name="28 Marcador de número de diapositiva"/>
          <p:cNvSpPr>
            <a:spLocks noGrp="1"/>
          </p:cNvSpPr>
          <p:nvPr>
            <p:ph type="sldNum" sz="quarter" idx="12"/>
          </p:nvPr>
        </p:nvSpPr>
        <p:spPr/>
        <p:txBody>
          <a:bodyPr/>
          <a:lstStyle>
            <a:extLst/>
          </a:lstStyle>
          <a:p>
            <a:fld id="{95071E3C-6301-4C72-90FF-2246F3C5404C}" type="slidenum">
              <a:rPr lang="es-ES" smtClean="0"/>
              <a:pPr/>
              <a:t>‹Nº›</a:t>
            </a:fld>
            <a:endParaRPr lang="es-ES"/>
          </a:p>
        </p:txBody>
      </p:sp>
      <p:sp>
        <p:nvSpPr>
          <p:cNvPr id="32" name="31 Rectángulo"/>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38 Rectángulo"/>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39 Rectángulo"/>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40 Rectángulo"/>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41 Rectángulo"/>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7 Título"/>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56" name="55 Rectángulo"/>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64 Rectángulo"/>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65 Rectángulo"/>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66 Rectángulo"/>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FF7C29A7-B6EF-41FD-906E-E124123BBE60}" type="datetimeFigureOut">
              <a:rPr lang="es-ES" smtClean="0"/>
              <a:pPr/>
              <a:t>10/05/2015</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95071E3C-6301-4C72-90FF-2246F3C5404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981200" cy="5851525"/>
          </a:xfrm>
        </p:spPr>
        <p:txBody>
          <a:bodyPr vert="eaVert" anchor="ct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609600" y="274639"/>
            <a:ext cx="58674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FF7C29A7-B6EF-41FD-906E-E124123BBE60}" type="datetimeFigureOut">
              <a:rPr lang="es-ES" smtClean="0"/>
              <a:pPr/>
              <a:t>10/05/2015</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95071E3C-6301-4C72-90FF-2246F3C5404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FF7C29A7-B6EF-41FD-906E-E124123BBE60}" type="datetimeFigureOut">
              <a:rPr lang="es-ES" smtClean="0"/>
              <a:pPr/>
              <a:t>10/05/2015</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95071E3C-6301-4C72-90FF-2246F3C5404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4" name="13 Forma libre"/>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14 Forma libre"/>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12 Forma libre"/>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15 Forma libre"/>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16 Forma libre"/>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17 Forma libre"/>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18 Forma libre"/>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19 Forma libre"/>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20 Forma libre"/>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21 Forma libre"/>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22 Forma libre"/>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23 Forma libre"/>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24 Forma libre"/>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25 Forma libre"/>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26 Forma libre"/>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2 Marcador de texto"/>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FF7C29A7-B6EF-41FD-906E-E124123BBE60}" type="datetimeFigureOut">
              <a:rPr lang="es-ES" smtClean="0"/>
              <a:pPr/>
              <a:t>10/05/2015</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95071E3C-6301-4C72-90FF-2246F3C5404C}" type="slidenum">
              <a:rPr lang="es-ES" smtClean="0"/>
              <a:pPr/>
              <a:t>‹Nº›</a:t>
            </a:fld>
            <a:endParaRPr lang="es-ES"/>
          </a:p>
        </p:txBody>
      </p:sp>
      <p:sp>
        <p:nvSpPr>
          <p:cNvPr id="7" name="6 Rectángulo"/>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s-ES" smtClean="0"/>
              <a:t>Haga clic para modificar el estilo de título del patrón</a:t>
            </a:r>
            <a:endParaRPr kumimoji="0" lang="en-US"/>
          </a:p>
        </p:txBody>
      </p:sp>
      <p:sp>
        <p:nvSpPr>
          <p:cNvPr id="8" name="7 Rectángulo"/>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8 Rectángulo"/>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9 Rectángulo"/>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Rectángulo"/>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2064"/>
            <a:ext cx="8229600" cy="9144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FF7C29A7-B6EF-41FD-906E-E124123BBE60}" type="datetimeFigureOut">
              <a:rPr lang="es-ES" smtClean="0"/>
              <a:pPr/>
              <a:t>10/05/2015</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95071E3C-6301-4C72-90FF-2246F3C5404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5" name="24 Rectángulo"/>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504824" y="512064"/>
            <a:ext cx="7772400" cy="914400"/>
          </a:xfrm>
        </p:spPr>
        <p:txBody>
          <a:bodyPr anchor="t"/>
          <a:lstStyle>
            <a:lvl1pPr>
              <a:defRPr sz="400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FF7C29A7-B6EF-41FD-906E-E124123BBE60}" type="datetimeFigureOut">
              <a:rPr lang="es-ES" smtClean="0"/>
              <a:pPr/>
              <a:t>10/05/2015</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95071E3C-6301-4C72-90FF-2246F3C5404C}" type="slidenum">
              <a:rPr lang="es-ES" smtClean="0"/>
              <a:pPr/>
              <a:t>‹Nº›</a:t>
            </a:fld>
            <a:endParaRPr lang="es-ES"/>
          </a:p>
        </p:txBody>
      </p:sp>
      <p:sp>
        <p:nvSpPr>
          <p:cNvPr id="16" name="15 Rectángulo"/>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16 Rectángulo"/>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17 Rectángulo"/>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18 Rectángulo"/>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19 Rectángulo"/>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20 Rectángulo"/>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Rectángulo"/>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28 Rectángulo"/>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29 Rectángulo"/>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512064"/>
            <a:ext cx="7772400" cy="914400"/>
          </a:xfrm>
        </p:spPr>
        <p:txBody>
          <a:bodyPr/>
          <a:lstStyle>
            <a:lvl1pPr>
              <a:defRPr sz="4000" cap="none" baseline="0"/>
            </a:lvl1pPr>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FF7C29A7-B6EF-41FD-906E-E124123BBE60}" type="datetimeFigureOut">
              <a:rPr lang="es-ES" smtClean="0"/>
              <a:pPr/>
              <a:t>10/05/2015</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95071E3C-6301-4C72-90FF-2246F3C5404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FF7C29A7-B6EF-41FD-906E-E124123BBE60}" type="datetimeFigureOut">
              <a:rPr lang="es-ES" smtClean="0"/>
              <a:pPr/>
              <a:t>10/05/2015</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95071E3C-6301-4C72-90FF-2246F3C5404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273050"/>
            <a:ext cx="8229600" cy="1162050"/>
          </a:xfrm>
        </p:spPr>
        <p:txBody>
          <a:bodyPr anchor="ctr"/>
          <a:lstStyle>
            <a:lvl1pPr algn="l">
              <a:buNone/>
              <a:defRPr sz="3600" b="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FF7C29A7-B6EF-41FD-906E-E124123BBE60}" type="datetimeFigureOut">
              <a:rPr lang="es-ES" smtClean="0"/>
              <a:pPr/>
              <a:t>10/05/2015</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95071E3C-6301-4C72-90FF-2246F3C5404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8" name="7 Rectángulo"/>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8 Conector recto"/>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9 Grupo"/>
          <p:cNvGrpSpPr/>
          <p:nvPr/>
        </p:nvGrpSpPr>
        <p:grpSpPr>
          <a:xfrm rot="5400000">
            <a:off x="8514581" y="1219200"/>
            <a:ext cx="132763" cy="128466"/>
            <a:chOff x="6668087" y="1297746"/>
            <a:chExt cx="161840" cy="156602"/>
          </a:xfrm>
        </p:grpSpPr>
        <p:cxnSp>
          <p:nvCxnSpPr>
            <p:cNvPr id="15" name="14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15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16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1 Título"/>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s-ES" smtClean="0"/>
              <a:t>Haga clic en el icono para agregar una imagen</a:t>
            </a:r>
            <a:endParaRPr kumimoji="0" lang="en-US"/>
          </a:p>
        </p:txBody>
      </p:sp>
      <p:sp>
        <p:nvSpPr>
          <p:cNvPr id="4" name="3 Marcador de texto"/>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grpSp>
        <p:nvGrpSpPr>
          <p:cNvPr id="14" name="13 Grupo"/>
          <p:cNvGrpSpPr/>
          <p:nvPr/>
        </p:nvGrpSpPr>
        <p:grpSpPr>
          <a:xfrm rot="5400000">
            <a:off x="8666981" y="1371600"/>
            <a:ext cx="132763" cy="128466"/>
            <a:chOff x="6668087" y="1297746"/>
            <a:chExt cx="161840" cy="156602"/>
          </a:xfrm>
        </p:grpSpPr>
        <p:cxnSp>
          <p:nvCxnSpPr>
            <p:cNvPr id="11" name="10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11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12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17 Grupo"/>
          <p:cNvGrpSpPr/>
          <p:nvPr/>
        </p:nvGrpSpPr>
        <p:grpSpPr>
          <a:xfrm rot="5400000">
            <a:off x="8320088" y="1474763"/>
            <a:ext cx="132763" cy="128466"/>
            <a:chOff x="6668087" y="1297746"/>
            <a:chExt cx="161840" cy="156602"/>
          </a:xfrm>
        </p:grpSpPr>
        <p:cxnSp>
          <p:nvCxnSpPr>
            <p:cNvPr id="19" name="18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19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20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4 Marcador de fecha"/>
          <p:cNvSpPr>
            <a:spLocks noGrp="1"/>
          </p:cNvSpPr>
          <p:nvPr>
            <p:ph type="dt" sz="half" idx="10"/>
          </p:nvPr>
        </p:nvSpPr>
        <p:spPr>
          <a:xfrm>
            <a:off x="6477000" y="55499"/>
            <a:ext cx="2133600" cy="365125"/>
          </a:xfrm>
        </p:spPr>
        <p:txBody>
          <a:bodyPr/>
          <a:lstStyle>
            <a:extLst/>
          </a:lstStyle>
          <a:p>
            <a:fld id="{FF7C29A7-B6EF-41FD-906E-E124123BBE60}" type="datetimeFigureOut">
              <a:rPr lang="es-ES" smtClean="0"/>
              <a:pPr/>
              <a:t>10/05/2015</a:t>
            </a:fld>
            <a:endParaRPr lang="es-ES"/>
          </a:p>
        </p:txBody>
      </p:sp>
      <p:sp>
        <p:nvSpPr>
          <p:cNvPr id="6" name="5 Marcador de pie de página"/>
          <p:cNvSpPr>
            <a:spLocks noGrp="1"/>
          </p:cNvSpPr>
          <p:nvPr>
            <p:ph type="ftr" sz="quarter" idx="11"/>
          </p:nvPr>
        </p:nvSpPr>
        <p:spPr>
          <a:xfrm>
            <a:off x="914400" y="55499"/>
            <a:ext cx="5562600" cy="365125"/>
          </a:xfrm>
        </p:spPr>
        <p:txBody>
          <a:bodyPr/>
          <a:lstStyle>
            <a:extLst/>
          </a:lstStyle>
          <a:p>
            <a:endParaRPr lang="es-ES"/>
          </a:p>
        </p:txBody>
      </p:sp>
      <p:sp>
        <p:nvSpPr>
          <p:cNvPr id="7" name="6 Marcador de número de diapositiva"/>
          <p:cNvSpPr>
            <a:spLocks noGrp="1"/>
          </p:cNvSpPr>
          <p:nvPr>
            <p:ph type="sldNum" sz="quarter" idx="12"/>
          </p:nvPr>
        </p:nvSpPr>
        <p:spPr>
          <a:xfrm>
            <a:off x="8610600" y="55499"/>
            <a:ext cx="457200" cy="365125"/>
          </a:xfrm>
        </p:spPr>
        <p:txBody>
          <a:bodyPr/>
          <a:lstStyle>
            <a:extLst/>
          </a:lstStyle>
          <a:p>
            <a:fld id="{95071E3C-6301-4C72-90FF-2246F3C5404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6 Rectángulo"/>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Rectángulo"/>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Rectángulo"/>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Rectángulo"/>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Rectángulo"/>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14 Rectángulo"/>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15 Rectángulo"/>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16 Rectángulo"/>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Marcador de título"/>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FF7C29A7-B6EF-41FD-906E-E124123BBE60}" type="datetimeFigureOut">
              <a:rPr lang="es-ES" smtClean="0"/>
              <a:pPr/>
              <a:t>10/05/2015</a:t>
            </a:fld>
            <a:endParaRPr lang="es-ES"/>
          </a:p>
        </p:txBody>
      </p:sp>
      <p:sp>
        <p:nvSpPr>
          <p:cNvPr id="3" name="2 Marcador de pie de página"/>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s-ES"/>
          </a:p>
        </p:txBody>
      </p:sp>
      <p:sp>
        <p:nvSpPr>
          <p:cNvPr id="23" name="22 Marcador de número de diapositiva"/>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95071E3C-6301-4C72-90FF-2246F3C5404C}" type="slidenum">
              <a:rPr lang="es-ES" smtClean="0"/>
              <a:pPr/>
              <a:t>‹Nº›</a:t>
            </a:fld>
            <a:endParaRPr lang="es-E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Autofit/>
          </a:bodyPr>
          <a:lstStyle/>
          <a:p>
            <a:r>
              <a:rPr lang="es-ES" sz="4800" b="1" dirty="0" smtClean="0">
                <a:solidFill>
                  <a:srgbClr val="C00000"/>
                </a:solidFill>
                <a:latin typeface="Arial" pitchFamily="34" charset="0"/>
                <a:cs typeface="Arial" pitchFamily="34" charset="0"/>
              </a:rPr>
              <a:t>VINOS DE AUSTRALIA</a:t>
            </a:r>
            <a:endParaRPr lang="es-ES" sz="4800" b="1" dirty="0">
              <a:solidFill>
                <a:srgbClr val="C00000"/>
              </a:solidFill>
              <a:latin typeface="Arial" pitchFamily="34" charset="0"/>
              <a:cs typeface="Arial" pitchFamily="34" charset="0"/>
            </a:endParaRPr>
          </a:p>
        </p:txBody>
      </p:sp>
      <p:pic>
        <p:nvPicPr>
          <p:cNvPr id="7" name="6 Marcador de contenido" descr="penfoldsaustraliawines.jpg"/>
          <p:cNvPicPr>
            <a:picLocks noGrp="1" noChangeAspect="1"/>
          </p:cNvPicPr>
          <p:nvPr>
            <p:ph idx="1"/>
          </p:nvPr>
        </p:nvPicPr>
        <p:blipFill>
          <a:blip r:embed="rId2" cstate="print"/>
          <a:stretch>
            <a:fillRect/>
          </a:stretch>
        </p:blipFill>
        <p:spPr>
          <a:xfrm>
            <a:off x="2928926" y="1857364"/>
            <a:ext cx="5524500" cy="4067175"/>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914400" y="512064"/>
            <a:ext cx="7772400" cy="416606"/>
          </a:xfrm>
        </p:spPr>
        <p:txBody>
          <a:bodyPr/>
          <a:lstStyle/>
          <a:p>
            <a:r>
              <a:rPr lang="es-ES" sz="1800" dirty="0" smtClean="0">
                <a:solidFill>
                  <a:schemeClr val="accent5">
                    <a:lumMod val="75000"/>
                  </a:schemeClr>
                </a:solidFill>
                <a:latin typeface="Arial" pitchFamily="34" charset="0"/>
                <a:cs typeface="Arial" pitchFamily="34" charset="0"/>
              </a:rPr>
              <a:t>AUSTRALIA MERIDIONAL</a:t>
            </a:r>
            <a:endParaRPr lang="es-ES" sz="1800" dirty="0">
              <a:solidFill>
                <a:schemeClr val="accent5">
                  <a:lumMod val="75000"/>
                </a:schemeClr>
              </a:solidFill>
              <a:latin typeface="Arial" pitchFamily="34" charset="0"/>
              <a:cs typeface="Arial" pitchFamily="34" charset="0"/>
            </a:endParaRPr>
          </a:p>
        </p:txBody>
      </p:sp>
      <p:sp>
        <p:nvSpPr>
          <p:cNvPr id="7" name="6 CuadroTexto"/>
          <p:cNvSpPr txBox="1"/>
          <p:nvPr/>
        </p:nvSpPr>
        <p:spPr>
          <a:xfrm>
            <a:off x="785786" y="1000108"/>
            <a:ext cx="7858180" cy="5940088"/>
          </a:xfrm>
          <a:prstGeom prst="rect">
            <a:avLst/>
          </a:prstGeom>
          <a:noFill/>
        </p:spPr>
        <p:txBody>
          <a:bodyPr wrap="square" rtlCol="0">
            <a:spAutoFit/>
          </a:bodyPr>
          <a:lstStyle/>
          <a:p>
            <a:r>
              <a:rPr lang="es-ES" sz="1900" dirty="0" smtClean="0">
                <a:latin typeface="Arial" pitchFamily="34" charset="0"/>
                <a:cs typeface="Arial" pitchFamily="34" charset="0"/>
              </a:rPr>
              <a:t> Representan un poco más de la mitad de la producción total del país. En esta Región se produce vinos tintos, blancos y espumosos que se encuentran entre los mejores de Australia.</a:t>
            </a:r>
          </a:p>
          <a:p>
            <a:r>
              <a:rPr lang="es-ES" sz="1900" dirty="0" smtClean="0">
                <a:latin typeface="Arial" pitchFamily="34" charset="0"/>
                <a:cs typeface="Arial" pitchFamily="34" charset="0"/>
              </a:rPr>
              <a:t>Situada a una latitud de 35º sur, Adelaida, capital de Australia Meridional, puede compararse con la costa central de california, en el aspecto climático. La brisa marina. influye refrescando un clima que sería demasiado caluroso para producir vinos de gran calidad. En la década de los 40 y los 50, Australia meridional producía un 75% de los vinos australianos. Y aunque actualmente sólo produzca el 50%, a importancia de este estado es evidente </a:t>
            </a:r>
          </a:p>
          <a:p>
            <a:pPr lvl="0">
              <a:buFont typeface="Arial" pitchFamily="34" charset="0"/>
              <a:buChar char="•"/>
            </a:pPr>
            <a:r>
              <a:rPr lang="es-ES" sz="1900" u="sng" dirty="0" smtClean="0">
                <a:solidFill>
                  <a:srgbClr val="FF0000"/>
                </a:solidFill>
                <a:latin typeface="Arial" pitchFamily="34" charset="0"/>
                <a:cs typeface="Arial" pitchFamily="34" charset="0"/>
              </a:rPr>
              <a:t>BARROSA VALLEY</a:t>
            </a:r>
            <a:r>
              <a:rPr lang="es-ES" sz="1900" dirty="0" smtClean="0">
                <a:latin typeface="Arial" pitchFamily="34" charset="0"/>
                <a:cs typeface="Arial" pitchFamily="34" charset="0"/>
              </a:rPr>
              <a:t>: esta zona es perfectamente adecuada para la producción de vinos tintos ricos, carnosos y generosos. Los vinos de la cabernet </a:t>
            </a:r>
            <a:r>
              <a:rPr lang="es-ES" sz="1900" dirty="0" err="1" smtClean="0">
                <a:latin typeface="Arial" pitchFamily="34" charset="0"/>
                <a:cs typeface="Arial" pitchFamily="34" charset="0"/>
              </a:rPr>
              <a:t>suavignon</a:t>
            </a:r>
            <a:r>
              <a:rPr lang="es-ES" sz="1900" dirty="0" smtClean="0">
                <a:latin typeface="Arial" pitchFamily="34" charset="0"/>
                <a:cs typeface="Arial" pitchFamily="34" charset="0"/>
              </a:rPr>
              <a:t>, la </a:t>
            </a:r>
            <a:r>
              <a:rPr lang="es-ES" sz="1900" dirty="0" err="1" smtClean="0">
                <a:latin typeface="Arial" pitchFamily="34" charset="0"/>
                <a:cs typeface="Arial" pitchFamily="34" charset="0"/>
              </a:rPr>
              <a:t>malbec</a:t>
            </a:r>
            <a:r>
              <a:rPr lang="es-ES" sz="1900" dirty="0" smtClean="0">
                <a:latin typeface="Arial" pitchFamily="34" charset="0"/>
                <a:cs typeface="Arial" pitchFamily="34" charset="0"/>
              </a:rPr>
              <a:t> y la </a:t>
            </a:r>
            <a:r>
              <a:rPr lang="es-ES" sz="1900" dirty="0" err="1" smtClean="0">
                <a:latin typeface="Arial" pitchFamily="34" charset="0"/>
                <a:cs typeface="Arial" pitchFamily="34" charset="0"/>
              </a:rPr>
              <a:t>shiraz</a:t>
            </a:r>
            <a:r>
              <a:rPr lang="es-ES" sz="1900" dirty="0" smtClean="0">
                <a:latin typeface="Arial" pitchFamily="34" charset="0"/>
                <a:cs typeface="Arial" pitchFamily="34" charset="0"/>
              </a:rPr>
              <a:t> presentan un color profundo, concentración y fuerza, sin ser demasiado maduros o confitados. Pero esa región también produce grandes cantidades de vinos  blancos de calidad.</a:t>
            </a:r>
          </a:p>
          <a:p>
            <a:pPr lvl="0">
              <a:buFont typeface="Arial" pitchFamily="34" charset="0"/>
              <a:buChar char="•"/>
            </a:pPr>
            <a:r>
              <a:rPr lang="es-ES" sz="1900" u="sng" dirty="0" smtClean="0">
                <a:solidFill>
                  <a:srgbClr val="FF0000"/>
                </a:solidFill>
                <a:latin typeface="Arial" pitchFamily="34" charset="0"/>
                <a:cs typeface="Arial" pitchFamily="34" charset="0"/>
              </a:rPr>
              <a:t>CLARE VALLEY Y EDEN VALLEY</a:t>
            </a:r>
            <a:r>
              <a:rPr lang="es-ES" sz="1900" dirty="0" smtClean="0">
                <a:latin typeface="Arial" pitchFamily="34" charset="0"/>
                <a:cs typeface="Arial" pitchFamily="34" charset="0"/>
              </a:rPr>
              <a:t>: es el reino de la variedad </a:t>
            </a:r>
            <a:r>
              <a:rPr lang="es-ES" sz="1900" dirty="0" err="1" smtClean="0">
                <a:latin typeface="Arial" pitchFamily="34" charset="0"/>
                <a:cs typeface="Arial" pitchFamily="34" charset="0"/>
              </a:rPr>
              <a:t>riesling</a:t>
            </a:r>
            <a:r>
              <a:rPr lang="es-ES" sz="1900" dirty="0" smtClean="0">
                <a:latin typeface="Arial" pitchFamily="34" charset="0"/>
                <a:cs typeface="Arial" pitchFamily="34" charset="0"/>
              </a:rPr>
              <a:t>. La </a:t>
            </a:r>
            <a:r>
              <a:rPr lang="es-ES" sz="1900" dirty="0" err="1" smtClean="0">
                <a:latin typeface="Arial" pitchFamily="34" charset="0"/>
                <a:cs typeface="Arial" pitchFamily="34" charset="0"/>
              </a:rPr>
              <a:t>vinicacion</a:t>
            </a:r>
            <a:r>
              <a:rPr lang="es-ES" sz="1900" dirty="0" smtClean="0">
                <a:latin typeface="Arial" pitchFamily="34" charset="0"/>
                <a:cs typeface="Arial" pitchFamily="34" charset="0"/>
              </a:rPr>
              <a:t> lleva el sello </a:t>
            </a:r>
            <a:r>
              <a:rPr lang="es-ES" sz="1900" dirty="0" err="1" smtClean="0">
                <a:latin typeface="Arial" pitchFamily="34" charset="0"/>
                <a:cs typeface="Arial" pitchFamily="34" charset="0"/>
              </a:rPr>
              <a:t>detan</a:t>
            </a:r>
            <a:r>
              <a:rPr lang="es-ES" sz="1900" dirty="0" smtClean="0">
                <a:latin typeface="Arial" pitchFamily="34" charset="0"/>
                <a:cs typeface="Arial" pitchFamily="34" charset="0"/>
              </a:rPr>
              <a:t> particular del estilo australiano, no se parecen en nada a los </a:t>
            </a:r>
            <a:r>
              <a:rPr lang="es-ES" sz="1900" dirty="0" err="1" smtClean="0">
                <a:latin typeface="Arial" pitchFamily="34" charset="0"/>
                <a:cs typeface="Arial" pitchFamily="34" charset="0"/>
              </a:rPr>
              <a:t>riesling</a:t>
            </a:r>
            <a:r>
              <a:rPr lang="es-ES" sz="1900" dirty="0" smtClean="0">
                <a:latin typeface="Arial" pitchFamily="34" charset="0"/>
                <a:cs typeface="Arial" pitchFamily="34" charset="0"/>
              </a:rPr>
              <a:t> de Alsacia o Alemania. En botella pueden evolucionar favorablemente durante 10 ó 20 años.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500034" y="714356"/>
            <a:ext cx="8358246" cy="5355312"/>
          </a:xfrm>
          <a:prstGeom prst="rect">
            <a:avLst/>
          </a:prstGeom>
          <a:noFill/>
        </p:spPr>
        <p:txBody>
          <a:bodyPr wrap="square" rtlCol="0">
            <a:spAutoFit/>
          </a:bodyPr>
          <a:lstStyle/>
          <a:p>
            <a:pPr lvl="0"/>
            <a:r>
              <a:rPr lang="es-ES" dirty="0" smtClean="0">
                <a:latin typeface="Arial" pitchFamily="34" charset="0"/>
                <a:cs typeface="Arial" pitchFamily="34" charset="0"/>
              </a:rPr>
              <a:t> Ha forjado su reputación desde hace más de un siglo gracias a sus vinos tintos de gran extracción y carácter ferruginoso, generalmente  elaborados a base de </a:t>
            </a:r>
            <a:r>
              <a:rPr lang="es-ES" dirty="0" err="1" smtClean="0">
                <a:latin typeface="Arial" pitchFamily="34" charset="0"/>
                <a:cs typeface="Arial" pitchFamily="34" charset="0"/>
              </a:rPr>
              <a:t>shiraz</a:t>
            </a:r>
            <a:r>
              <a:rPr lang="es-ES" dirty="0" smtClean="0">
                <a:latin typeface="Arial" pitchFamily="34" charset="0"/>
                <a:cs typeface="Arial" pitchFamily="34" charset="0"/>
              </a:rPr>
              <a:t> y cabernet </a:t>
            </a:r>
            <a:r>
              <a:rPr lang="es-ES" dirty="0" err="1" smtClean="0">
                <a:latin typeface="Arial" pitchFamily="34" charset="0"/>
                <a:cs typeface="Arial" pitchFamily="34" charset="0"/>
              </a:rPr>
              <a:t>suavignon</a:t>
            </a:r>
            <a:r>
              <a:rPr lang="es-ES" dirty="0" smtClean="0">
                <a:latin typeface="Arial" pitchFamily="34" charset="0"/>
                <a:cs typeface="Arial" pitchFamily="34" charset="0"/>
              </a:rPr>
              <a:t>.</a:t>
            </a:r>
          </a:p>
          <a:p>
            <a:pPr lvl="0"/>
            <a:r>
              <a:rPr lang="es-ES" dirty="0" smtClean="0">
                <a:latin typeface="Arial" pitchFamily="34" charset="0"/>
                <a:cs typeface="Arial" pitchFamily="34" charset="0"/>
              </a:rPr>
              <a:t>:</a:t>
            </a:r>
            <a:r>
              <a:rPr lang="es-ES" b="1" u="sng" dirty="0" smtClean="0">
                <a:solidFill>
                  <a:srgbClr val="FF0000"/>
                </a:solidFill>
                <a:latin typeface="Arial" pitchFamily="34" charset="0"/>
                <a:cs typeface="Arial" pitchFamily="34" charset="0"/>
              </a:rPr>
              <a:t>ADELAIDE HILLS:</a:t>
            </a:r>
            <a:r>
              <a:rPr lang="es-ES" dirty="0" smtClean="0">
                <a:latin typeface="Arial" pitchFamily="34" charset="0"/>
                <a:cs typeface="Arial" pitchFamily="34" charset="0"/>
              </a:rPr>
              <a:t>  en la subregión de clareando, al norte de la </a:t>
            </a:r>
            <a:r>
              <a:rPr lang="es-ES" dirty="0" err="1" smtClean="0">
                <a:latin typeface="Arial" pitchFamily="34" charset="0"/>
                <a:cs typeface="Arial" pitchFamily="34" charset="0"/>
              </a:rPr>
              <a:t>Adelaide</a:t>
            </a:r>
            <a:r>
              <a:rPr lang="es-ES" dirty="0" smtClean="0">
                <a:latin typeface="Arial" pitchFamily="34" charset="0"/>
                <a:cs typeface="Arial" pitchFamily="34" charset="0"/>
              </a:rPr>
              <a:t> </a:t>
            </a:r>
            <a:r>
              <a:rPr lang="es-ES" dirty="0" err="1" smtClean="0">
                <a:latin typeface="Arial" pitchFamily="34" charset="0"/>
                <a:cs typeface="Arial" pitchFamily="34" charset="0"/>
              </a:rPr>
              <a:t>Hills</a:t>
            </a:r>
            <a:r>
              <a:rPr lang="es-ES" dirty="0" smtClean="0">
                <a:latin typeface="Arial" pitchFamily="34" charset="0"/>
                <a:cs typeface="Arial" pitchFamily="34" charset="0"/>
              </a:rPr>
              <a:t>, se elaboran </a:t>
            </a:r>
            <a:r>
              <a:rPr lang="es-ES" dirty="0" err="1" smtClean="0">
                <a:latin typeface="Arial" pitchFamily="34" charset="0"/>
                <a:cs typeface="Arial" pitchFamily="34" charset="0"/>
              </a:rPr>
              <a:t>rieslings</a:t>
            </a:r>
            <a:r>
              <a:rPr lang="es-ES" dirty="0" smtClean="0">
                <a:latin typeface="Arial" pitchFamily="34" charset="0"/>
                <a:cs typeface="Arial" pitchFamily="34" charset="0"/>
              </a:rPr>
              <a:t> fuertes y cabernet </a:t>
            </a:r>
            <a:r>
              <a:rPr lang="es-ES" dirty="0" err="1" smtClean="0">
                <a:latin typeface="Arial" pitchFamily="34" charset="0"/>
                <a:cs typeface="Arial" pitchFamily="34" charset="0"/>
              </a:rPr>
              <a:t>suavignon</a:t>
            </a:r>
            <a:r>
              <a:rPr lang="es-ES" dirty="0" smtClean="0">
                <a:latin typeface="Arial" pitchFamily="34" charset="0"/>
                <a:cs typeface="Arial" pitchFamily="34" charset="0"/>
              </a:rPr>
              <a:t> con notas de grosella negra y de una elegancia excepcional. Mas hacia el norte predominan la </a:t>
            </a:r>
            <a:r>
              <a:rPr lang="es-ES" dirty="0" err="1" smtClean="0">
                <a:latin typeface="Arial" pitchFamily="34" charset="0"/>
                <a:cs typeface="Arial" pitchFamily="34" charset="0"/>
              </a:rPr>
              <a:t>chardonay</a:t>
            </a:r>
            <a:r>
              <a:rPr lang="es-ES" dirty="0" smtClean="0">
                <a:latin typeface="Arial" pitchFamily="34" charset="0"/>
                <a:cs typeface="Arial" pitchFamily="34" charset="0"/>
              </a:rPr>
              <a:t> la </a:t>
            </a:r>
            <a:r>
              <a:rPr lang="es-ES" dirty="0" err="1" smtClean="0">
                <a:latin typeface="Arial" pitchFamily="34" charset="0"/>
                <a:cs typeface="Arial" pitchFamily="34" charset="0"/>
              </a:rPr>
              <a:t>pinot</a:t>
            </a:r>
            <a:r>
              <a:rPr lang="es-ES" dirty="0" smtClean="0">
                <a:latin typeface="Arial" pitchFamily="34" charset="0"/>
                <a:cs typeface="Arial" pitchFamily="34" charset="0"/>
              </a:rPr>
              <a:t> </a:t>
            </a:r>
            <a:r>
              <a:rPr lang="es-ES" dirty="0" err="1" smtClean="0">
                <a:latin typeface="Arial" pitchFamily="34" charset="0"/>
                <a:cs typeface="Arial" pitchFamily="34" charset="0"/>
              </a:rPr>
              <a:t>noir</a:t>
            </a:r>
            <a:r>
              <a:rPr lang="es-ES" dirty="0" smtClean="0">
                <a:latin typeface="Arial" pitchFamily="34" charset="0"/>
                <a:cs typeface="Arial" pitchFamily="34" charset="0"/>
              </a:rPr>
              <a:t>, y una gran parte de la producción sirve para la elaboración de vinos espumosos. La subregión de </a:t>
            </a:r>
            <a:r>
              <a:rPr lang="es-ES" dirty="0" err="1" smtClean="0">
                <a:latin typeface="Arial" pitchFamily="34" charset="0"/>
                <a:cs typeface="Arial" pitchFamily="34" charset="0"/>
              </a:rPr>
              <a:t>lenswood</a:t>
            </a:r>
            <a:r>
              <a:rPr lang="es-ES" dirty="0" smtClean="0">
                <a:latin typeface="Arial" pitchFamily="34" charset="0"/>
                <a:cs typeface="Arial" pitchFamily="34" charset="0"/>
              </a:rPr>
              <a:t> produce todas las variedades clásicas de burdeos y borgoña.</a:t>
            </a:r>
          </a:p>
          <a:p>
            <a:pPr lvl="0"/>
            <a:r>
              <a:rPr lang="es-ES" b="1" u="sng" dirty="0" smtClean="0">
                <a:solidFill>
                  <a:srgbClr val="FF0000"/>
                </a:solidFill>
                <a:latin typeface="Arial" pitchFamily="34" charset="0"/>
                <a:cs typeface="Arial" pitchFamily="34" charset="0"/>
              </a:rPr>
              <a:t>SOUTH-EAST ZONE</a:t>
            </a:r>
            <a:r>
              <a:rPr lang="es-ES" u="sng" dirty="0" smtClean="0">
                <a:solidFill>
                  <a:srgbClr val="FF0000"/>
                </a:solidFill>
                <a:latin typeface="Arial" pitchFamily="34" charset="0"/>
                <a:cs typeface="Arial" pitchFamily="34" charset="0"/>
              </a:rPr>
              <a:t>: </a:t>
            </a:r>
            <a:r>
              <a:rPr lang="es-ES" dirty="0" smtClean="0">
                <a:latin typeface="Arial" pitchFamily="34" charset="0"/>
                <a:cs typeface="Arial" pitchFamily="34" charset="0"/>
              </a:rPr>
              <a:t>Comprende dos subregiones: </a:t>
            </a:r>
            <a:r>
              <a:rPr lang="es-ES" dirty="0" err="1" smtClean="0">
                <a:latin typeface="Arial" pitchFamily="34" charset="0"/>
                <a:cs typeface="Arial" pitchFamily="34" charset="0"/>
              </a:rPr>
              <a:t>Coonawarra</a:t>
            </a:r>
            <a:r>
              <a:rPr lang="es-ES" dirty="0" smtClean="0">
                <a:latin typeface="Arial" pitchFamily="34" charset="0"/>
                <a:cs typeface="Arial" pitchFamily="34" charset="0"/>
              </a:rPr>
              <a:t> y </a:t>
            </a:r>
            <a:r>
              <a:rPr lang="es-ES" dirty="0" err="1" smtClean="0">
                <a:latin typeface="Arial" pitchFamily="34" charset="0"/>
                <a:cs typeface="Arial" pitchFamily="34" charset="0"/>
              </a:rPr>
              <a:t>Padthaway</a:t>
            </a:r>
            <a:r>
              <a:rPr lang="es-ES" dirty="0" smtClean="0">
                <a:latin typeface="Arial" pitchFamily="34" charset="0"/>
                <a:cs typeface="Arial" pitchFamily="34" charset="0"/>
              </a:rPr>
              <a:t>. El clima de </a:t>
            </a:r>
            <a:r>
              <a:rPr lang="es-ES" dirty="0" err="1" smtClean="0">
                <a:latin typeface="Arial" pitchFamily="34" charset="0"/>
                <a:cs typeface="Arial" pitchFamily="34" charset="0"/>
              </a:rPr>
              <a:t>Coonawarra</a:t>
            </a:r>
            <a:r>
              <a:rPr lang="es-ES" dirty="0" smtClean="0">
                <a:latin typeface="Arial" pitchFamily="34" charset="0"/>
                <a:cs typeface="Arial" pitchFamily="34" charset="0"/>
              </a:rPr>
              <a:t> es ideal para la cabernet </a:t>
            </a:r>
            <a:r>
              <a:rPr lang="es-ES" dirty="0" err="1" smtClean="0">
                <a:latin typeface="Arial" pitchFamily="34" charset="0"/>
                <a:cs typeface="Arial" pitchFamily="34" charset="0"/>
              </a:rPr>
              <a:t>sauvignon</a:t>
            </a:r>
            <a:r>
              <a:rPr lang="es-ES" dirty="0" smtClean="0">
                <a:latin typeface="Arial" pitchFamily="34" charset="0"/>
                <a:cs typeface="Arial" pitchFamily="34" charset="0"/>
              </a:rPr>
              <a:t> y la </a:t>
            </a:r>
            <a:r>
              <a:rPr lang="es-ES" dirty="0" err="1" smtClean="0">
                <a:latin typeface="Arial" pitchFamily="34" charset="0"/>
                <a:cs typeface="Arial" pitchFamily="34" charset="0"/>
              </a:rPr>
              <a:t>shiraz</a:t>
            </a:r>
            <a:r>
              <a:rPr lang="es-ES" dirty="0" smtClean="0">
                <a:latin typeface="Arial" pitchFamily="34" charset="0"/>
                <a:cs typeface="Arial" pitchFamily="34" charset="0"/>
              </a:rPr>
              <a:t> que se expresan plenamente en estas tierras. La </a:t>
            </a:r>
            <a:r>
              <a:rPr lang="es-ES" dirty="0" err="1" smtClean="0">
                <a:latin typeface="Arial" pitchFamily="34" charset="0"/>
                <a:cs typeface="Arial" pitchFamily="34" charset="0"/>
              </a:rPr>
              <a:t>chardonnay</a:t>
            </a:r>
            <a:r>
              <a:rPr lang="es-ES" dirty="0" smtClean="0">
                <a:latin typeface="Arial" pitchFamily="34" charset="0"/>
                <a:cs typeface="Arial" pitchFamily="34" charset="0"/>
              </a:rPr>
              <a:t> de la subregión de </a:t>
            </a:r>
            <a:r>
              <a:rPr lang="es-ES" dirty="0" err="1" smtClean="0">
                <a:latin typeface="Arial" pitchFamily="34" charset="0"/>
                <a:cs typeface="Arial" pitchFamily="34" charset="0"/>
              </a:rPr>
              <a:t>Padthaway</a:t>
            </a:r>
            <a:r>
              <a:rPr lang="es-ES" dirty="0" smtClean="0">
                <a:latin typeface="Arial" pitchFamily="34" charset="0"/>
                <a:cs typeface="Arial" pitchFamily="34" charset="0"/>
              </a:rPr>
              <a:t> posee un carácter regional muy marcado, con aromas y gustos a  pomelo.  </a:t>
            </a:r>
          </a:p>
          <a:p>
            <a:pPr lvl="0"/>
            <a:r>
              <a:rPr lang="es-ES" b="1" u="sng" dirty="0" smtClean="0">
                <a:solidFill>
                  <a:srgbClr val="FF0000"/>
                </a:solidFill>
                <a:latin typeface="Arial" pitchFamily="34" charset="0"/>
                <a:cs typeface="Arial" pitchFamily="34" charset="0"/>
              </a:rPr>
              <a:t>MURRAY MALLEE</a:t>
            </a:r>
            <a:r>
              <a:rPr lang="es-ES" dirty="0" smtClean="0">
                <a:solidFill>
                  <a:srgbClr val="FF0000"/>
                </a:solidFill>
                <a:latin typeface="Arial" pitchFamily="34" charset="0"/>
                <a:cs typeface="Arial" pitchFamily="34" charset="0"/>
              </a:rPr>
              <a:t>:</a:t>
            </a:r>
            <a:r>
              <a:rPr lang="es-ES" dirty="0" smtClean="0">
                <a:latin typeface="Arial" pitchFamily="34" charset="0"/>
                <a:cs typeface="Arial" pitchFamily="34" charset="0"/>
              </a:rPr>
              <a:t> es una zona de llanuras desérticas y calurosas atravesadas  por el rio Murray. Aquí la viticultura es posible gracias a un complejo sistema de irrigación. Produce enormes cantidades de vinos sencillos para la venta en barrica, en brial o granel.</a:t>
            </a:r>
          </a:p>
          <a:p>
            <a:endParaRPr lang="es-E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1800" u="sng" dirty="0" smtClean="0">
                <a:solidFill>
                  <a:schemeClr val="accent5">
                    <a:lumMod val="75000"/>
                  </a:schemeClr>
                </a:solidFill>
                <a:latin typeface="Arial" pitchFamily="34" charset="0"/>
                <a:cs typeface="Arial" pitchFamily="34" charset="0"/>
              </a:rPr>
              <a:t>AUSTRALIA OCCIDENTAL</a:t>
            </a:r>
            <a:r>
              <a:rPr lang="es-ES" dirty="0" smtClean="0"/>
              <a:t/>
            </a:r>
            <a:br>
              <a:rPr lang="es-ES" dirty="0" smtClean="0"/>
            </a:br>
            <a:endParaRPr lang="es-ES" dirty="0"/>
          </a:p>
        </p:txBody>
      </p:sp>
      <p:sp>
        <p:nvSpPr>
          <p:cNvPr id="3" name="2 CuadroTexto"/>
          <p:cNvSpPr txBox="1"/>
          <p:nvPr/>
        </p:nvSpPr>
        <p:spPr>
          <a:xfrm>
            <a:off x="928662" y="1857364"/>
            <a:ext cx="7786742" cy="4524315"/>
          </a:xfrm>
          <a:prstGeom prst="rect">
            <a:avLst/>
          </a:prstGeom>
          <a:noFill/>
        </p:spPr>
        <p:txBody>
          <a:bodyPr wrap="square" rtlCol="0">
            <a:spAutoFit/>
          </a:bodyPr>
          <a:lstStyle/>
          <a:p>
            <a:r>
              <a:rPr lang="es-ES" dirty="0" smtClean="0">
                <a:latin typeface="Arial" pitchFamily="34" charset="0"/>
                <a:cs typeface="Arial" pitchFamily="34" charset="0"/>
              </a:rPr>
              <a:t>La colonización de Australia occidental fue en 1829, uno de sus pasajeros Thomas </a:t>
            </a:r>
            <a:r>
              <a:rPr lang="es-ES" dirty="0" err="1" smtClean="0">
                <a:latin typeface="Arial" pitchFamily="34" charset="0"/>
                <a:cs typeface="Arial" pitchFamily="34" charset="0"/>
              </a:rPr>
              <a:t>waters</a:t>
            </a:r>
            <a:r>
              <a:rPr lang="es-ES" dirty="0" smtClean="0">
                <a:latin typeface="Arial" pitchFamily="34" charset="0"/>
                <a:cs typeface="Arial" pitchFamily="34" charset="0"/>
              </a:rPr>
              <a:t>, llevaba esquejes de vid en su equipaje. Al llegar a Australia , se le concedió la finca de 20HA en </a:t>
            </a:r>
            <a:r>
              <a:rPr lang="es-ES" dirty="0" err="1" smtClean="0">
                <a:latin typeface="Arial" pitchFamily="34" charset="0"/>
                <a:cs typeface="Arial" pitchFamily="34" charset="0"/>
              </a:rPr>
              <a:t>Guildford</a:t>
            </a:r>
            <a:r>
              <a:rPr lang="es-ES" dirty="0" smtClean="0">
                <a:latin typeface="Arial" pitchFamily="34" charset="0"/>
                <a:cs typeface="Arial" pitchFamily="34" charset="0"/>
              </a:rPr>
              <a:t> a orillas del rio </a:t>
            </a:r>
            <a:r>
              <a:rPr lang="es-ES" dirty="0" err="1" smtClean="0">
                <a:latin typeface="Arial" pitchFamily="34" charset="0"/>
                <a:cs typeface="Arial" pitchFamily="34" charset="0"/>
              </a:rPr>
              <a:t>Swan</a:t>
            </a:r>
            <a:r>
              <a:rPr lang="es-ES" dirty="0" smtClean="0">
                <a:latin typeface="Arial" pitchFamily="34" charset="0"/>
                <a:cs typeface="Arial" pitchFamily="34" charset="0"/>
              </a:rPr>
              <a:t>  donde planto sus vides y escavo la bodega de olive </a:t>
            </a:r>
            <a:r>
              <a:rPr lang="es-ES" dirty="0" err="1" smtClean="0">
                <a:latin typeface="Arial" pitchFamily="34" charset="0"/>
                <a:cs typeface="Arial" pitchFamily="34" charset="0"/>
              </a:rPr>
              <a:t>Farm</a:t>
            </a:r>
            <a:r>
              <a:rPr lang="es-ES" dirty="0" smtClean="0">
                <a:latin typeface="Arial" pitchFamily="34" charset="0"/>
                <a:cs typeface="Arial" pitchFamily="34" charset="0"/>
              </a:rPr>
              <a:t>, el primer establecimiento vinícola australiano.</a:t>
            </a:r>
          </a:p>
          <a:p>
            <a:pPr lvl="0"/>
            <a:r>
              <a:rPr lang="es-ES" b="1" u="sng" dirty="0" smtClean="0">
                <a:solidFill>
                  <a:srgbClr val="FF0000"/>
                </a:solidFill>
                <a:latin typeface="Arial" pitchFamily="34" charset="0"/>
                <a:cs typeface="Arial" pitchFamily="34" charset="0"/>
              </a:rPr>
              <a:t>SWAN VALLEY</a:t>
            </a:r>
            <a:r>
              <a:rPr lang="es-ES" u="sng" dirty="0" smtClean="0">
                <a:solidFill>
                  <a:srgbClr val="FF0000"/>
                </a:solidFill>
                <a:latin typeface="Arial" pitchFamily="34" charset="0"/>
                <a:cs typeface="Arial" pitchFamily="34" charset="0"/>
              </a:rPr>
              <a:t>: </a:t>
            </a:r>
            <a:r>
              <a:rPr lang="es-ES" dirty="0" smtClean="0">
                <a:latin typeface="Arial" pitchFamily="34" charset="0"/>
                <a:cs typeface="Arial" pitchFamily="34" charset="0"/>
              </a:rPr>
              <a:t>produce sobretodo vinos blancos con la variedad </a:t>
            </a:r>
            <a:r>
              <a:rPr lang="es-ES" dirty="0" err="1" smtClean="0">
                <a:latin typeface="Arial" pitchFamily="34" charset="0"/>
                <a:cs typeface="Arial" pitchFamily="34" charset="0"/>
              </a:rPr>
              <a:t>chenin</a:t>
            </a:r>
            <a:r>
              <a:rPr lang="es-ES" dirty="0" smtClean="0">
                <a:latin typeface="Arial" pitchFamily="34" charset="0"/>
                <a:cs typeface="Arial" pitchFamily="34" charset="0"/>
              </a:rPr>
              <a:t>, la </a:t>
            </a:r>
            <a:r>
              <a:rPr lang="es-ES" dirty="0" err="1" smtClean="0">
                <a:latin typeface="Arial" pitchFamily="34" charset="0"/>
                <a:cs typeface="Arial" pitchFamily="34" charset="0"/>
              </a:rPr>
              <a:t>verdelho</a:t>
            </a:r>
            <a:r>
              <a:rPr lang="es-ES" dirty="0" smtClean="0">
                <a:latin typeface="Arial" pitchFamily="34" charset="0"/>
                <a:cs typeface="Arial" pitchFamily="34" charset="0"/>
              </a:rPr>
              <a:t>, la </a:t>
            </a:r>
            <a:r>
              <a:rPr lang="es-ES" dirty="0" err="1" smtClean="0">
                <a:latin typeface="Arial" pitchFamily="34" charset="0"/>
                <a:cs typeface="Arial" pitchFamily="34" charset="0"/>
              </a:rPr>
              <a:t>chardonay</a:t>
            </a:r>
            <a:r>
              <a:rPr lang="es-ES" dirty="0" smtClean="0">
                <a:latin typeface="Arial" pitchFamily="34" charset="0"/>
                <a:cs typeface="Arial" pitchFamily="34" charset="0"/>
              </a:rPr>
              <a:t>, la </a:t>
            </a:r>
            <a:r>
              <a:rPr lang="es-ES" dirty="0" err="1" smtClean="0">
                <a:latin typeface="Arial" pitchFamily="34" charset="0"/>
                <a:cs typeface="Arial" pitchFamily="34" charset="0"/>
              </a:rPr>
              <a:t>muscadelle</a:t>
            </a:r>
            <a:r>
              <a:rPr lang="es-ES" dirty="0" smtClean="0">
                <a:latin typeface="Arial" pitchFamily="34" charset="0"/>
                <a:cs typeface="Arial" pitchFamily="34" charset="0"/>
              </a:rPr>
              <a:t>  y la </a:t>
            </a:r>
            <a:r>
              <a:rPr lang="es-ES" dirty="0" err="1" smtClean="0">
                <a:latin typeface="Arial" pitchFamily="34" charset="0"/>
                <a:cs typeface="Arial" pitchFamily="34" charset="0"/>
              </a:rPr>
              <a:t>sémillon</a:t>
            </a:r>
            <a:r>
              <a:rPr lang="es-ES" dirty="0" smtClean="0">
                <a:latin typeface="Arial" pitchFamily="34" charset="0"/>
                <a:cs typeface="Arial" pitchFamily="34" charset="0"/>
              </a:rPr>
              <a:t>. La única cepa tinta plantada en cantidades considerables es la garnacha. La mayor parte de la uva blanca de esta región es para la elaboración del “Houghton White  </a:t>
            </a:r>
            <a:r>
              <a:rPr lang="es-ES" dirty="0" err="1" smtClean="0">
                <a:latin typeface="Arial" pitchFamily="34" charset="0"/>
                <a:cs typeface="Arial" pitchFamily="34" charset="0"/>
              </a:rPr>
              <a:t>Burgundy</a:t>
            </a:r>
            <a:r>
              <a:rPr lang="es-ES" dirty="0" smtClean="0">
                <a:latin typeface="Arial" pitchFamily="34" charset="0"/>
                <a:cs typeface="Arial" pitchFamily="34" charset="0"/>
              </a:rPr>
              <a:t>” conocido como “Houghton </a:t>
            </a:r>
            <a:r>
              <a:rPr lang="es-ES" dirty="0" err="1" smtClean="0">
                <a:latin typeface="Arial" pitchFamily="34" charset="0"/>
                <a:cs typeface="Arial" pitchFamily="34" charset="0"/>
              </a:rPr>
              <a:t>Supreme</a:t>
            </a:r>
            <a:r>
              <a:rPr lang="es-ES" dirty="0" smtClean="0">
                <a:latin typeface="Arial" pitchFamily="34" charset="0"/>
                <a:cs typeface="Arial" pitchFamily="34" charset="0"/>
              </a:rPr>
              <a:t> ”. durante mucho tiempo fue el vino blanco más vendido de Australia.</a:t>
            </a:r>
          </a:p>
          <a:p>
            <a:r>
              <a:rPr lang="es-ES" dirty="0" smtClean="0">
                <a:latin typeface="Arial" pitchFamily="34" charset="0"/>
                <a:cs typeface="Arial" pitchFamily="34" charset="0"/>
              </a:rPr>
              <a:t> </a:t>
            </a:r>
          </a:p>
          <a:p>
            <a:pPr lvl="0"/>
            <a:r>
              <a:rPr lang="es-ES" b="1" u="sng" dirty="0" smtClean="0">
                <a:solidFill>
                  <a:srgbClr val="FF0000"/>
                </a:solidFill>
                <a:latin typeface="Arial" pitchFamily="34" charset="0"/>
                <a:cs typeface="Arial" pitchFamily="34" charset="0"/>
              </a:rPr>
              <a:t>MARGARET RIVER REGION</a:t>
            </a:r>
            <a:r>
              <a:rPr lang="es-ES" u="sng" dirty="0" smtClean="0">
                <a:solidFill>
                  <a:srgbClr val="FF0000"/>
                </a:solidFill>
                <a:latin typeface="Arial" pitchFamily="34" charset="0"/>
                <a:cs typeface="Arial" pitchFamily="34" charset="0"/>
              </a:rPr>
              <a:t>:</a:t>
            </a:r>
            <a:r>
              <a:rPr lang="es-ES" dirty="0" smtClean="0">
                <a:latin typeface="Arial" pitchFamily="34" charset="0"/>
                <a:cs typeface="Arial" pitchFamily="34" charset="0"/>
              </a:rPr>
              <a:t> ha conseguido renombre internacional por la calidad admirable de sus vinos, así como por sus paisajes de gran belleza.</a:t>
            </a:r>
          </a:p>
          <a:p>
            <a:endParaRPr lang="es-E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28662" y="357166"/>
            <a:ext cx="7772400" cy="914400"/>
          </a:xfrm>
        </p:spPr>
        <p:txBody>
          <a:bodyPr/>
          <a:lstStyle/>
          <a:p>
            <a:r>
              <a:rPr lang="es-ES" sz="1800" u="sng" dirty="0" smtClean="0">
                <a:solidFill>
                  <a:schemeClr val="accent5">
                    <a:lumMod val="75000"/>
                  </a:schemeClr>
                </a:solidFill>
                <a:latin typeface="Arial" pitchFamily="34" charset="0"/>
                <a:cs typeface="Arial" pitchFamily="34" charset="0"/>
              </a:rPr>
              <a:t>TASMANIA</a:t>
            </a:r>
            <a:r>
              <a:rPr lang="es-ES" b="1" dirty="0" smtClean="0"/>
              <a:t> </a:t>
            </a:r>
            <a:r>
              <a:rPr lang="es-ES" dirty="0" smtClean="0"/>
              <a:t/>
            </a:r>
            <a:br>
              <a:rPr lang="es-ES" dirty="0" smtClean="0"/>
            </a:br>
            <a:endParaRPr lang="es-ES" dirty="0"/>
          </a:p>
        </p:txBody>
      </p:sp>
      <p:sp>
        <p:nvSpPr>
          <p:cNvPr id="4" name="3 CuadroTexto"/>
          <p:cNvSpPr txBox="1"/>
          <p:nvPr/>
        </p:nvSpPr>
        <p:spPr>
          <a:xfrm>
            <a:off x="857224" y="1785926"/>
            <a:ext cx="7929618" cy="1200329"/>
          </a:xfrm>
          <a:prstGeom prst="rect">
            <a:avLst/>
          </a:prstGeom>
          <a:noFill/>
        </p:spPr>
        <p:txBody>
          <a:bodyPr wrap="square" rtlCol="0">
            <a:spAutoFit/>
          </a:bodyPr>
          <a:lstStyle/>
          <a:p>
            <a:r>
              <a:rPr lang="es-ES" dirty="0" smtClean="0"/>
              <a:t>Es una isla situada frente a la costa sureste de Australia. Su pequeña producción de vino no le ha impedido ser siempre objeto de fascinación. Produce </a:t>
            </a:r>
            <a:r>
              <a:rPr lang="es-ES" dirty="0" err="1" smtClean="0"/>
              <a:t>chardonnay</a:t>
            </a:r>
            <a:r>
              <a:rPr lang="es-ES" dirty="0" smtClean="0"/>
              <a:t> y </a:t>
            </a:r>
            <a:r>
              <a:rPr lang="es-ES" dirty="0" err="1" smtClean="0"/>
              <a:t>pinot</a:t>
            </a:r>
            <a:r>
              <a:rPr lang="es-ES" dirty="0" smtClean="0"/>
              <a:t> </a:t>
            </a:r>
            <a:r>
              <a:rPr lang="es-ES" dirty="0" err="1" smtClean="0"/>
              <a:t>noir</a:t>
            </a:r>
            <a:r>
              <a:rPr lang="es-ES" dirty="0" smtClean="0"/>
              <a:t> .</a:t>
            </a:r>
          </a:p>
          <a:p>
            <a:endParaRPr lang="es-ES" dirty="0"/>
          </a:p>
        </p:txBody>
      </p:sp>
      <p:pic>
        <p:nvPicPr>
          <p:cNvPr id="5" name="4 Imagen" descr="MPA.jpg"/>
          <p:cNvPicPr>
            <a:picLocks noChangeAspect="1"/>
          </p:cNvPicPr>
          <p:nvPr/>
        </p:nvPicPr>
        <p:blipFill>
          <a:blip r:embed="rId2" cstate="print"/>
          <a:stretch>
            <a:fillRect/>
          </a:stretch>
        </p:blipFill>
        <p:spPr>
          <a:xfrm>
            <a:off x="1000100" y="3143248"/>
            <a:ext cx="4091007" cy="2495562"/>
          </a:xfrm>
          <a:prstGeom prst="rect">
            <a:avLst/>
          </a:prstGeom>
        </p:spPr>
      </p:pic>
      <p:pic>
        <p:nvPicPr>
          <p:cNvPr id="6" name="5 Imagen" descr="ca.jpg"/>
          <p:cNvPicPr>
            <a:picLocks noChangeAspect="1"/>
          </p:cNvPicPr>
          <p:nvPr/>
        </p:nvPicPr>
        <p:blipFill>
          <a:blip r:embed="rId3" cstate="print"/>
          <a:stretch>
            <a:fillRect/>
          </a:stretch>
        </p:blipFill>
        <p:spPr>
          <a:xfrm>
            <a:off x="6286512" y="3000372"/>
            <a:ext cx="1676400" cy="350046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TIPOS DE VINO</a:t>
            </a:r>
            <a:endParaRPr lang="es-ES" dirty="0"/>
          </a:p>
        </p:txBody>
      </p:sp>
      <p:pic>
        <p:nvPicPr>
          <p:cNvPr id="1026" name="Picture 2"/>
          <p:cNvPicPr>
            <a:picLocks noChangeAspect="1" noChangeArrowheads="1"/>
          </p:cNvPicPr>
          <p:nvPr/>
        </p:nvPicPr>
        <p:blipFill>
          <a:blip r:embed="rId2" cstate="print"/>
          <a:srcRect/>
          <a:stretch>
            <a:fillRect/>
          </a:stretch>
        </p:blipFill>
        <p:spPr bwMode="auto">
          <a:xfrm>
            <a:off x="1071538" y="1428736"/>
            <a:ext cx="7429520" cy="5067239"/>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CLASIFICACION DE LOS VINOS</a:t>
            </a:r>
            <a:endParaRPr lang="es-ES" dirty="0"/>
          </a:p>
        </p:txBody>
      </p:sp>
      <p:sp>
        <p:nvSpPr>
          <p:cNvPr id="3" name="2 CuadroTexto"/>
          <p:cNvSpPr txBox="1"/>
          <p:nvPr/>
        </p:nvSpPr>
        <p:spPr>
          <a:xfrm>
            <a:off x="1428728" y="1357298"/>
            <a:ext cx="6215106" cy="3139321"/>
          </a:xfrm>
          <a:prstGeom prst="rect">
            <a:avLst/>
          </a:prstGeom>
          <a:noFill/>
        </p:spPr>
        <p:txBody>
          <a:bodyPr wrap="square" rtlCol="0">
            <a:spAutoFit/>
          </a:bodyPr>
          <a:lstStyle/>
          <a:p>
            <a:r>
              <a:rPr lang="es-ES" dirty="0" smtClean="0">
                <a:latin typeface="Arial" pitchFamily="34" charset="0"/>
                <a:cs typeface="Arial" pitchFamily="34" charset="0"/>
              </a:rPr>
              <a:t>Para los vinos australianos no sirve el esquema de la procedencia del producto, aún cuando en los últimos años se esté apoyando este sistema de identificación del producto. En una misma industria pueden elaborarse vinos de muy distintas variedades y procedencias. La marca es la referencia principal de identificación del producto, especialmente en las grandes industrias. Las empresas pequeñas se apoyan más en la variedad y en la procedencia.</a:t>
            </a:r>
          </a:p>
          <a:p>
            <a:endParaRPr lang="es-ES" dirty="0" smtClean="0"/>
          </a:p>
          <a:p>
            <a:endParaRPr lang="es-ES" dirty="0"/>
          </a:p>
        </p:txBody>
      </p:sp>
      <p:pic>
        <p:nvPicPr>
          <p:cNvPr id="4" name="3 Imagen" descr="yellowtail_wine_general.jpg"/>
          <p:cNvPicPr>
            <a:picLocks noChangeAspect="1"/>
          </p:cNvPicPr>
          <p:nvPr/>
        </p:nvPicPr>
        <p:blipFill>
          <a:blip r:embed="rId2" cstate="print"/>
          <a:stretch>
            <a:fillRect/>
          </a:stretch>
        </p:blipFill>
        <p:spPr>
          <a:xfrm>
            <a:off x="500034" y="4071942"/>
            <a:ext cx="4286280" cy="2571768"/>
          </a:xfrm>
          <a:prstGeom prst="rect">
            <a:avLst/>
          </a:prstGeom>
        </p:spPr>
      </p:pic>
      <p:pic>
        <p:nvPicPr>
          <p:cNvPr id="5" name="4 Imagen" descr="CAN.jpg"/>
          <p:cNvPicPr>
            <a:picLocks noChangeAspect="1"/>
          </p:cNvPicPr>
          <p:nvPr/>
        </p:nvPicPr>
        <p:blipFill>
          <a:blip r:embed="rId3" cstate="print"/>
          <a:stretch>
            <a:fillRect/>
          </a:stretch>
        </p:blipFill>
        <p:spPr>
          <a:xfrm>
            <a:off x="4929190" y="4071942"/>
            <a:ext cx="4000528" cy="253221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EL CLIMA </a:t>
            </a:r>
            <a:r>
              <a:rPr lang="es-ES" dirty="0" smtClean="0"/>
              <a:t/>
            </a:r>
            <a:br>
              <a:rPr lang="es-ES" dirty="0" smtClean="0"/>
            </a:br>
            <a:endParaRPr lang="es-ES" dirty="0"/>
          </a:p>
        </p:txBody>
      </p:sp>
      <p:sp>
        <p:nvSpPr>
          <p:cNvPr id="3" name="2 CuadroTexto"/>
          <p:cNvSpPr txBox="1"/>
          <p:nvPr/>
        </p:nvSpPr>
        <p:spPr>
          <a:xfrm>
            <a:off x="1000100" y="1285860"/>
            <a:ext cx="6786610" cy="3693319"/>
          </a:xfrm>
          <a:prstGeom prst="rect">
            <a:avLst/>
          </a:prstGeom>
          <a:noFill/>
        </p:spPr>
        <p:txBody>
          <a:bodyPr wrap="square" rtlCol="0">
            <a:spAutoFit/>
          </a:bodyPr>
          <a:lstStyle/>
          <a:p>
            <a:r>
              <a:rPr lang="es-ES" dirty="0" smtClean="0">
                <a:latin typeface="Arial" pitchFamily="34" charset="0"/>
                <a:cs typeface="Arial" pitchFamily="34" charset="0"/>
              </a:rPr>
              <a:t>Australia presenta un clima templado la mayor parte del año, pero esto puede variar debido al tamaño del continente. Los estados del norte generalmente tienen un clima cálido casi todo el tiempo, mientras que los estados meridionales tienen inviernos más fríos.</a:t>
            </a:r>
          </a:p>
          <a:p>
            <a:r>
              <a:rPr lang="es-ES" dirty="0" smtClean="0">
                <a:latin typeface="Arial" pitchFamily="34" charset="0"/>
                <a:cs typeface="Arial" pitchFamily="34" charset="0"/>
              </a:rPr>
              <a:t>Australia es también uno de los continentes más secos de la tierra, con un promedio anual de precipitaciones de menos de 600 mm. Al igual que en todos los países del hemisferio sur, las estaciones del año en Australia son opuestas a las del hemisferio norte. De diciembre a febrero es verano, de marzo a mayo es otoño, de junio a agosto es invierno y de septiembre a noviembre es primavera.</a:t>
            </a:r>
          </a:p>
          <a:p>
            <a:endParaRPr lang="es-ES" dirty="0">
              <a:latin typeface="Arial" pitchFamily="34" charset="0"/>
              <a:cs typeface="Arial" pitchFamily="34" charset="0"/>
            </a:endParaRPr>
          </a:p>
        </p:txBody>
      </p:sp>
      <p:pic>
        <p:nvPicPr>
          <p:cNvPr id="4" name="3 Imagen" descr="BAR.jpg"/>
          <p:cNvPicPr>
            <a:picLocks noChangeAspect="1"/>
          </p:cNvPicPr>
          <p:nvPr/>
        </p:nvPicPr>
        <p:blipFill>
          <a:blip r:embed="rId2" cstate="print"/>
          <a:stretch>
            <a:fillRect/>
          </a:stretch>
        </p:blipFill>
        <p:spPr>
          <a:xfrm>
            <a:off x="5000628" y="4500570"/>
            <a:ext cx="3841738" cy="2357430"/>
          </a:xfrm>
          <a:prstGeom prst="rect">
            <a:avLst/>
          </a:prstGeom>
        </p:spPr>
      </p:pic>
      <p:pic>
        <p:nvPicPr>
          <p:cNvPr id="5" name="4 Imagen" descr="EEs.jpg"/>
          <p:cNvPicPr>
            <a:picLocks noChangeAspect="1"/>
          </p:cNvPicPr>
          <p:nvPr/>
        </p:nvPicPr>
        <p:blipFill>
          <a:blip r:embed="rId3" cstate="print"/>
          <a:stretch>
            <a:fillRect/>
          </a:stretch>
        </p:blipFill>
        <p:spPr>
          <a:xfrm>
            <a:off x="642910" y="4714884"/>
            <a:ext cx="3519119" cy="190976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texto"/>
          <p:cNvSpPr>
            <a:spLocks noGrp="1"/>
          </p:cNvSpPr>
          <p:nvPr>
            <p:ph type="body" idx="4294967295"/>
          </p:nvPr>
        </p:nvSpPr>
        <p:spPr>
          <a:xfrm>
            <a:off x="0" y="285727"/>
            <a:ext cx="4286248" cy="6572273"/>
          </a:xfrm>
        </p:spPr>
        <p:txBody>
          <a:bodyPr>
            <a:normAutofit fontScale="62500" lnSpcReduction="20000"/>
          </a:bodyPr>
          <a:lstStyle/>
          <a:p>
            <a:pPr>
              <a:buNone/>
            </a:pPr>
            <a:r>
              <a:rPr lang="es-ES" b="1" dirty="0" smtClean="0">
                <a:latin typeface="Arial" pitchFamily="34" charset="0"/>
                <a:cs typeface="Arial" pitchFamily="34" charset="0"/>
              </a:rPr>
              <a:t> </a:t>
            </a:r>
            <a:endParaRPr lang="es-ES" dirty="0" smtClean="0">
              <a:latin typeface="Arial" pitchFamily="34" charset="0"/>
              <a:cs typeface="Arial" pitchFamily="34" charset="0"/>
            </a:endParaRPr>
          </a:p>
          <a:p>
            <a:r>
              <a:rPr lang="es-ES" b="1" dirty="0" smtClean="0">
                <a:latin typeface="Arial" pitchFamily="34" charset="0"/>
                <a:cs typeface="Arial" pitchFamily="34" charset="0"/>
              </a:rPr>
              <a:t>Australia tiene 60 denominaciones de origen, técnicamente 100 pero tiene 60 regiones. La uva más famosa es la </a:t>
            </a:r>
            <a:r>
              <a:rPr lang="es-ES" b="1" dirty="0" err="1" smtClean="0">
                <a:latin typeface="Arial" pitchFamily="34" charset="0"/>
                <a:cs typeface="Arial" pitchFamily="34" charset="0"/>
              </a:rPr>
              <a:t>shiraz</a:t>
            </a:r>
            <a:r>
              <a:rPr lang="es-ES" b="1" dirty="0" smtClean="0">
                <a:latin typeface="Arial" pitchFamily="34" charset="0"/>
                <a:cs typeface="Arial" pitchFamily="34" charset="0"/>
              </a:rPr>
              <a:t> en España es </a:t>
            </a:r>
            <a:r>
              <a:rPr lang="es-ES" b="1" dirty="0" err="1" smtClean="0">
                <a:latin typeface="Arial" pitchFamily="34" charset="0"/>
                <a:cs typeface="Arial" pitchFamily="34" charset="0"/>
              </a:rPr>
              <a:t>syrah</a:t>
            </a:r>
            <a:r>
              <a:rPr lang="es-ES" b="1" dirty="0" smtClean="0">
                <a:latin typeface="Arial" pitchFamily="34" charset="0"/>
                <a:cs typeface="Arial" pitchFamily="34" charset="0"/>
              </a:rPr>
              <a:t> pero estos lo cogieron del original turco. La uva se recoge en marzo lo que allí es otoño aquí es primavera. Hay regiones muy cálidas donde la uva es muy madura y en 30 días se madura. Pero también hay zonas como victoria (suroeste) o la isla de Tasmania que su clima es como el de Asturias (lluvioso).</a:t>
            </a:r>
            <a:endParaRPr lang="es-ES" dirty="0" smtClean="0">
              <a:latin typeface="Arial" pitchFamily="34" charset="0"/>
              <a:cs typeface="Arial" pitchFamily="34" charset="0"/>
            </a:endParaRPr>
          </a:p>
          <a:p>
            <a:pPr>
              <a:buNone/>
            </a:pPr>
            <a:r>
              <a:rPr lang="es-ES" b="1" dirty="0" smtClean="0">
                <a:latin typeface="Arial" pitchFamily="34" charset="0"/>
                <a:cs typeface="Arial" pitchFamily="34" charset="0"/>
              </a:rPr>
              <a:t> </a:t>
            </a:r>
            <a:endParaRPr lang="es-ES" dirty="0" smtClean="0">
              <a:latin typeface="Arial" pitchFamily="34" charset="0"/>
              <a:cs typeface="Arial" pitchFamily="34" charset="0"/>
            </a:endParaRPr>
          </a:p>
          <a:p>
            <a:r>
              <a:rPr lang="es-ES" b="1" dirty="0" smtClean="0">
                <a:latin typeface="Arial" pitchFamily="34" charset="0"/>
                <a:cs typeface="Arial" pitchFamily="34" charset="0"/>
              </a:rPr>
              <a:t>Australia es el cuarto exportador de vino, ha inventado un sistema con bolsas de plástico para almacenar vino y exportarlo en el  conteiner del barco.</a:t>
            </a:r>
            <a:endParaRPr lang="es-ES" dirty="0" smtClean="0">
              <a:latin typeface="Arial" pitchFamily="34" charset="0"/>
              <a:cs typeface="Arial" pitchFamily="34" charset="0"/>
            </a:endParaRPr>
          </a:p>
          <a:p>
            <a:pPr>
              <a:buNone/>
            </a:pPr>
            <a:r>
              <a:rPr lang="es-ES" dirty="0" smtClean="0"/>
              <a:t> </a:t>
            </a:r>
          </a:p>
          <a:p>
            <a:endParaRPr lang="es-ES" dirty="0"/>
          </a:p>
        </p:txBody>
      </p:sp>
      <p:pic>
        <p:nvPicPr>
          <p:cNvPr id="6" name="5 Imagen" descr="s.jpg"/>
          <p:cNvPicPr>
            <a:picLocks noChangeAspect="1"/>
          </p:cNvPicPr>
          <p:nvPr/>
        </p:nvPicPr>
        <p:blipFill>
          <a:blip r:embed="rId2" cstate="print"/>
          <a:stretch>
            <a:fillRect/>
          </a:stretch>
        </p:blipFill>
        <p:spPr>
          <a:xfrm>
            <a:off x="4357686" y="285728"/>
            <a:ext cx="4486569" cy="2689732"/>
          </a:xfrm>
          <a:prstGeom prst="rect">
            <a:avLst/>
          </a:prstGeom>
        </p:spPr>
      </p:pic>
      <p:pic>
        <p:nvPicPr>
          <p:cNvPr id="7" name="6 Imagen" descr="v.jpg"/>
          <p:cNvPicPr>
            <a:picLocks noChangeAspect="1"/>
          </p:cNvPicPr>
          <p:nvPr/>
        </p:nvPicPr>
        <p:blipFill>
          <a:blip r:embed="rId3" cstate="print"/>
          <a:stretch>
            <a:fillRect/>
          </a:stretch>
        </p:blipFill>
        <p:spPr>
          <a:xfrm>
            <a:off x="5000628" y="4071942"/>
            <a:ext cx="3429024" cy="228601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00034" y="1428736"/>
            <a:ext cx="184731" cy="369332"/>
          </a:xfrm>
          <a:prstGeom prst="rect">
            <a:avLst/>
          </a:prstGeom>
          <a:noFill/>
        </p:spPr>
        <p:txBody>
          <a:bodyPr wrap="none" rtlCol="0">
            <a:spAutoFit/>
          </a:bodyPr>
          <a:lstStyle/>
          <a:p>
            <a:endParaRPr lang="es-ES" dirty="0"/>
          </a:p>
        </p:txBody>
      </p:sp>
      <p:sp>
        <p:nvSpPr>
          <p:cNvPr id="4" name="3 Título"/>
          <p:cNvSpPr>
            <a:spLocks noGrp="1"/>
          </p:cNvSpPr>
          <p:nvPr>
            <p:ph type="title"/>
          </p:nvPr>
        </p:nvSpPr>
        <p:spPr>
          <a:xfrm>
            <a:off x="3786182" y="285728"/>
            <a:ext cx="2428892" cy="771524"/>
          </a:xfrm>
        </p:spPr>
        <p:txBody>
          <a:bodyPr/>
          <a:lstStyle/>
          <a:p>
            <a:r>
              <a:rPr lang="es-ES" dirty="0" smtClean="0"/>
              <a:t>HISTORIA</a:t>
            </a:r>
            <a:endParaRPr lang="es-ES" dirty="0"/>
          </a:p>
        </p:txBody>
      </p:sp>
      <p:sp>
        <p:nvSpPr>
          <p:cNvPr id="6" name="5 CuadroTexto"/>
          <p:cNvSpPr txBox="1"/>
          <p:nvPr/>
        </p:nvSpPr>
        <p:spPr>
          <a:xfrm>
            <a:off x="785786" y="857232"/>
            <a:ext cx="8034657" cy="3970318"/>
          </a:xfrm>
          <a:prstGeom prst="rect">
            <a:avLst/>
          </a:prstGeom>
          <a:noFill/>
        </p:spPr>
        <p:txBody>
          <a:bodyPr wrap="square" rtlCol="0">
            <a:spAutoFit/>
          </a:bodyPr>
          <a:lstStyle/>
          <a:p>
            <a:r>
              <a:rPr lang="es-ES" dirty="0">
                <a:latin typeface="Arial" pitchFamily="34" charset="0"/>
                <a:cs typeface="Arial" pitchFamily="34" charset="0"/>
              </a:rPr>
              <a:t>La vid llego a Australia en </a:t>
            </a:r>
            <a:r>
              <a:rPr lang="es-ES" dirty="0" smtClean="0">
                <a:latin typeface="Arial" pitchFamily="34" charset="0"/>
                <a:cs typeface="Arial" pitchFamily="34" charset="0"/>
              </a:rPr>
              <a:t>el siglo XVIII y </a:t>
            </a:r>
            <a:r>
              <a:rPr lang="es-ES" dirty="0">
                <a:latin typeface="Arial" pitchFamily="34" charset="0"/>
                <a:cs typeface="Arial" pitchFamily="34" charset="0"/>
              </a:rPr>
              <a:t>fue plantada en el jardín del gobernador Philip en lo que en el futuro seria el centro de </a:t>
            </a:r>
            <a:r>
              <a:rPr lang="es-ES" dirty="0" err="1" smtClean="0">
                <a:latin typeface="Arial" pitchFamily="34" charset="0"/>
                <a:cs typeface="Arial" pitchFamily="34" charset="0"/>
              </a:rPr>
              <a:t>Sydney</a:t>
            </a:r>
            <a:r>
              <a:rPr lang="es-ES" dirty="0">
                <a:latin typeface="Arial" pitchFamily="34" charset="0"/>
                <a:cs typeface="Arial" pitchFamily="34" charset="0"/>
              </a:rPr>
              <a:t>. El cultivo se extendió rápidamente, primero hacia las a fueras de </a:t>
            </a:r>
            <a:r>
              <a:rPr lang="es-ES" dirty="0" err="1" smtClean="0">
                <a:latin typeface="Arial" pitchFamily="34" charset="0"/>
                <a:cs typeface="Arial" pitchFamily="34" charset="0"/>
              </a:rPr>
              <a:t>Sydney</a:t>
            </a:r>
            <a:r>
              <a:rPr lang="es-ES" dirty="0">
                <a:latin typeface="Arial" pitchFamily="34" charset="0"/>
                <a:cs typeface="Arial" pitchFamily="34" charset="0"/>
              </a:rPr>
              <a:t>, alcanzando Australia oriental y meridional llegando finalmente a Victoria y Tasmania. A principios del siglo XIX, estas regiones producían vinos a escala comercial. Hasta el año 1960, los vinos de Australia eran vinos dulces y generosos, muchos de ellos fortificados, algo muy distinto de los vinos tintos y blancos frescos de hoy.</a:t>
            </a:r>
          </a:p>
          <a:p>
            <a:r>
              <a:rPr lang="es-ES" dirty="0">
                <a:latin typeface="Arial" pitchFamily="34" charset="0"/>
                <a:cs typeface="Arial" pitchFamily="34" charset="0"/>
              </a:rPr>
              <a:t> </a:t>
            </a:r>
            <a:r>
              <a:rPr lang="es-ES" dirty="0" smtClean="0">
                <a:latin typeface="Arial" pitchFamily="34" charset="0"/>
                <a:cs typeface="Arial" pitchFamily="34" charset="0"/>
              </a:rPr>
              <a:t> </a:t>
            </a:r>
            <a:r>
              <a:rPr lang="es-ES" dirty="0">
                <a:latin typeface="Arial" pitchFamily="34" charset="0"/>
                <a:cs typeface="Arial" pitchFamily="34" charset="0"/>
              </a:rPr>
              <a:t>Los vinos australianos eran desconocidos en el extranjero hasta hace unos 25 años, pero ahora son apreciados por todo el mundo por su irreprochable calidad. Los mejores vinos australianos se distinguen por su </a:t>
            </a:r>
            <a:r>
              <a:rPr lang="es-ES" dirty="0" smtClean="0">
                <a:latin typeface="Arial" pitchFamily="34" charset="0"/>
                <a:cs typeface="Arial" pitchFamily="34" charset="0"/>
              </a:rPr>
              <a:t> </a:t>
            </a:r>
            <a:r>
              <a:rPr lang="es-ES" dirty="0" err="1" smtClean="0">
                <a:latin typeface="Arial" pitchFamily="34" charset="0"/>
                <a:cs typeface="Arial" pitchFamily="34" charset="0"/>
              </a:rPr>
              <a:t>complejjdad,,estructura</a:t>
            </a:r>
            <a:r>
              <a:rPr lang="es-ES" dirty="0" smtClean="0">
                <a:latin typeface="Arial" pitchFamily="34" charset="0"/>
                <a:cs typeface="Arial" pitchFamily="34" charset="0"/>
              </a:rPr>
              <a:t> y gran potencial de envejecimiento: los vinos de </a:t>
            </a:r>
            <a:r>
              <a:rPr lang="es-ES" dirty="0" err="1" smtClean="0">
                <a:latin typeface="Arial" pitchFamily="34" charset="0"/>
                <a:cs typeface="Arial" pitchFamily="34" charset="0"/>
              </a:rPr>
              <a:t>riesling</a:t>
            </a:r>
            <a:r>
              <a:rPr lang="es-ES" dirty="0" smtClean="0">
                <a:latin typeface="Arial" pitchFamily="34" charset="0"/>
                <a:cs typeface="Arial" pitchFamily="34" charset="0"/>
              </a:rPr>
              <a:t> y de </a:t>
            </a:r>
            <a:r>
              <a:rPr lang="es-ES" dirty="0" err="1" smtClean="0">
                <a:latin typeface="Arial" pitchFamily="34" charset="0"/>
                <a:cs typeface="Arial" pitchFamily="34" charset="0"/>
              </a:rPr>
              <a:t>semillon</a:t>
            </a:r>
            <a:r>
              <a:rPr lang="es-ES" dirty="0" smtClean="0">
                <a:latin typeface="Arial" pitchFamily="34" charset="0"/>
                <a:cs typeface="Arial" pitchFamily="34" charset="0"/>
              </a:rPr>
              <a:t>  pueden </a:t>
            </a:r>
            <a:r>
              <a:rPr lang="es-ES" dirty="0">
                <a:latin typeface="Arial" pitchFamily="34" charset="0"/>
                <a:cs typeface="Arial" pitchFamily="34" charset="0"/>
              </a:rPr>
              <a:t>ser magníficos a los 20 años o un cabernet  </a:t>
            </a:r>
            <a:r>
              <a:rPr lang="es-ES" dirty="0" err="1">
                <a:latin typeface="Arial" pitchFamily="34" charset="0"/>
                <a:cs typeface="Arial" pitchFamily="34" charset="0"/>
              </a:rPr>
              <a:t>suavignon</a:t>
            </a:r>
            <a:r>
              <a:rPr lang="es-ES" dirty="0">
                <a:latin typeface="Arial" pitchFamily="34" charset="0"/>
                <a:cs typeface="Arial" pitchFamily="34" charset="0"/>
              </a:rPr>
              <a:t>, a los 30</a:t>
            </a:r>
            <a:r>
              <a:rPr lang="es-ES" dirty="0" smtClean="0">
                <a:latin typeface="Arial" pitchFamily="34" charset="0"/>
                <a:cs typeface="Arial" pitchFamily="34" charset="0"/>
              </a:rPr>
              <a:t>.</a:t>
            </a:r>
            <a:endParaRPr lang="es-ES" dirty="0">
              <a:latin typeface="Arial" pitchFamily="34" charset="0"/>
              <a:cs typeface="Arial" pitchFamily="34" charset="0"/>
            </a:endParaRPr>
          </a:p>
        </p:txBody>
      </p:sp>
      <p:pic>
        <p:nvPicPr>
          <p:cNvPr id="7" name="6 Imagen" descr="s.jpg"/>
          <p:cNvPicPr>
            <a:picLocks noChangeAspect="1"/>
          </p:cNvPicPr>
          <p:nvPr/>
        </p:nvPicPr>
        <p:blipFill>
          <a:blip r:embed="rId2" cstate="print"/>
          <a:stretch>
            <a:fillRect/>
          </a:stretch>
        </p:blipFill>
        <p:spPr>
          <a:xfrm>
            <a:off x="857224" y="4929198"/>
            <a:ext cx="7929618" cy="16002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57158" y="785794"/>
            <a:ext cx="7715304" cy="4801314"/>
          </a:xfrm>
          <a:prstGeom prst="rect">
            <a:avLst/>
          </a:prstGeom>
          <a:noFill/>
        </p:spPr>
        <p:txBody>
          <a:bodyPr wrap="square" rtlCol="0">
            <a:spAutoFit/>
          </a:bodyPr>
          <a:lstStyle/>
          <a:p>
            <a:r>
              <a:rPr lang="es-ES" dirty="0">
                <a:latin typeface="Arial" pitchFamily="34" charset="0"/>
                <a:cs typeface="Arial" pitchFamily="34" charset="0"/>
              </a:rPr>
              <a:t>Hay </a:t>
            </a:r>
            <a:r>
              <a:rPr lang="es-ES" u="sng" dirty="0">
                <a:latin typeface="Arial" pitchFamily="34" charset="0"/>
                <a:cs typeface="Arial" pitchFamily="34" charset="0"/>
              </a:rPr>
              <a:t>cinco características</a:t>
            </a:r>
            <a:r>
              <a:rPr lang="es-ES" dirty="0">
                <a:latin typeface="Arial" pitchFamily="34" charset="0"/>
                <a:cs typeface="Arial" pitchFamily="34" charset="0"/>
              </a:rPr>
              <a:t> particulares en los vinos de </a:t>
            </a:r>
            <a:r>
              <a:rPr lang="es-ES" dirty="0" smtClean="0">
                <a:latin typeface="Arial" pitchFamily="34" charset="0"/>
                <a:cs typeface="Arial" pitchFamily="34" charset="0"/>
              </a:rPr>
              <a:t>Australia:</a:t>
            </a:r>
            <a:endParaRPr lang="es-ES" dirty="0">
              <a:latin typeface="Arial" pitchFamily="34" charset="0"/>
              <a:cs typeface="Arial" pitchFamily="34" charset="0"/>
            </a:endParaRPr>
          </a:p>
          <a:p>
            <a:r>
              <a:rPr lang="es-ES" dirty="0">
                <a:latin typeface="Arial" pitchFamily="34" charset="0"/>
                <a:cs typeface="Arial" pitchFamily="34" charset="0"/>
              </a:rPr>
              <a:t> </a:t>
            </a:r>
          </a:p>
          <a:p>
            <a:r>
              <a:rPr lang="es-ES" dirty="0">
                <a:solidFill>
                  <a:srgbClr val="FF0000"/>
                </a:solidFill>
                <a:latin typeface="Arial" pitchFamily="34" charset="0"/>
                <a:cs typeface="Arial" pitchFamily="34" charset="0"/>
              </a:rPr>
              <a:t>1º</a:t>
            </a:r>
            <a:r>
              <a:rPr lang="es-ES" dirty="0">
                <a:latin typeface="Arial" pitchFamily="34" charset="0"/>
                <a:cs typeface="Arial" pitchFamily="34" charset="0"/>
              </a:rPr>
              <a:t> Es imposible recordar los complicados nombres de tantos vinos buenos la nomenclatura de los vinos australianos parece un bosque</a:t>
            </a:r>
            <a:r>
              <a:rPr lang="es-ES" dirty="0" smtClean="0">
                <a:latin typeface="Arial" pitchFamily="34" charset="0"/>
                <a:cs typeface="Arial" pitchFamily="34" charset="0"/>
              </a:rPr>
              <a:t>. </a:t>
            </a:r>
          </a:p>
          <a:p>
            <a:r>
              <a:rPr lang="es-ES" dirty="0" smtClean="0">
                <a:latin typeface="Arial" pitchFamily="34" charset="0"/>
                <a:cs typeface="Arial" pitchFamily="34" charset="0"/>
              </a:rPr>
              <a:t>                                          </a:t>
            </a:r>
            <a:endParaRPr lang="es-ES" dirty="0">
              <a:latin typeface="Arial" pitchFamily="34" charset="0"/>
              <a:cs typeface="Arial" pitchFamily="34" charset="0"/>
            </a:endParaRPr>
          </a:p>
          <a:p>
            <a:r>
              <a:rPr lang="es-ES" dirty="0" smtClean="0">
                <a:solidFill>
                  <a:srgbClr val="FF0000"/>
                </a:solidFill>
                <a:latin typeface="Arial" pitchFamily="34" charset="0"/>
                <a:cs typeface="Arial" pitchFamily="34" charset="0"/>
              </a:rPr>
              <a:t>2º</a:t>
            </a:r>
            <a:r>
              <a:rPr lang="es-ES" dirty="0" smtClean="0">
                <a:latin typeface="Arial" pitchFamily="34" charset="0"/>
                <a:cs typeface="Arial" pitchFamily="34" charset="0"/>
              </a:rPr>
              <a:t> </a:t>
            </a:r>
            <a:r>
              <a:rPr lang="es-ES" dirty="0">
                <a:latin typeface="Arial" pitchFamily="34" charset="0"/>
                <a:cs typeface="Arial" pitchFamily="34" charset="0"/>
              </a:rPr>
              <a:t>No existe en el mundo país que produzca tanto vino de mesa bueno a tan bajo precio. </a:t>
            </a:r>
            <a:endParaRPr lang="es-ES" dirty="0" smtClean="0">
              <a:latin typeface="Arial" pitchFamily="34" charset="0"/>
              <a:cs typeface="Arial" pitchFamily="34" charset="0"/>
            </a:endParaRPr>
          </a:p>
          <a:p>
            <a:endParaRPr lang="es-ES" dirty="0">
              <a:latin typeface="Arial" pitchFamily="34" charset="0"/>
              <a:cs typeface="Arial" pitchFamily="34" charset="0"/>
            </a:endParaRPr>
          </a:p>
          <a:p>
            <a:r>
              <a:rPr lang="es-ES" dirty="0">
                <a:solidFill>
                  <a:srgbClr val="FF0000"/>
                </a:solidFill>
                <a:latin typeface="Arial" pitchFamily="34" charset="0"/>
                <a:cs typeface="Arial" pitchFamily="34" charset="0"/>
              </a:rPr>
              <a:t>3º</a:t>
            </a:r>
            <a:r>
              <a:rPr lang="es-ES" dirty="0">
                <a:latin typeface="Arial" pitchFamily="34" charset="0"/>
                <a:cs typeface="Arial" pitchFamily="34" charset="0"/>
              </a:rPr>
              <a:t> El color y la fuerza. Los vinos australianos tienen colores extraordinarios con mas vida y fuerza </a:t>
            </a:r>
            <a:r>
              <a:rPr lang="es-ES" dirty="0" smtClean="0">
                <a:latin typeface="Arial" pitchFamily="34" charset="0"/>
                <a:cs typeface="Arial" pitchFamily="34" charset="0"/>
              </a:rPr>
              <a:t>.</a:t>
            </a:r>
          </a:p>
          <a:p>
            <a:endParaRPr lang="es-ES" dirty="0">
              <a:latin typeface="Arial" pitchFamily="34" charset="0"/>
              <a:cs typeface="Arial" pitchFamily="34" charset="0"/>
            </a:endParaRPr>
          </a:p>
          <a:p>
            <a:r>
              <a:rPr lang="es-ES" dirty="0">
                <a:solidFill>
                  <a:srgbClr val="FF0000"/>
                </a:solidFill>
                <a:latin typeface="Arial" pitchFamily="34" charset="0"/>
                <a:cs typeface="Arial" pitchFamily="34" charset="0"/>
              </a:rPr>
              <a:t>4º</a:t>
            </a:r>
            <a:r>
              <a:rPr lang="es-ES" dirty="0">
                <a:latin typeface="Arial" pitchFamily="34" charset="0"/>
                <a:cs typeface="Arial" pitchFamily="34" charset="0"/>
              </a:rPr>
              <a:t> El australiano es un vino en movimiento no deja de innovar y tiene mucho futuro por delante</a:t>
            </a:r>
            <a:r>
              <a:rPr lang="es-ES" dirty="0" smtClean="0">
                <a:latin typeface="Arial" pitchFamily="34" charset="0"/>
                <a:cs typeface="Arial" pitchFamily="34" charset="0"/>
              </a:rPr>
              <a:t>.</a:t>
            </a:r>
          </a:p>
          <a:p>
            <a:endParaRPr lang="es-ES" dirty="0">
              <a:latin typeface="Arial" pitchFamily="34" charset="0"/>
              <a:cs typeface="Arial" pitchFamily="34" charset="0"/>
            </a:endParaRPr>
          </a:p>
          <a:p>
            <a:r>
              <a:rPr lang="es-ES" dirty="0">
                <a:solidFill>
                  <a:srgbClr val="FF0000"/>
                </a:solidFill>
                <a:latin typeface="Arial" pitchFamily="34" charset="0"/>
                <a:cs typeface="Arial" pitchFamily="34" charset="0"/>
              </a:rPr>
              <a:t>5º</a:t>
            </a:r>
            <a:r>
              <a:rPr lang="es-ES" dirty="0">
                <a:latin typeface="Arial" pitchFamily="34" charset="0"/>
                <a:cs typeface="Arial" pitchFamily="34" charset="0"/>
              </a:rPr>
              <a:t> Y última característica del vino australiano es que el país constituye el paraíso de la uva </a:t>
            </a:r>
            <a:r>
              <a:rPr lang="es-ES" dirty="0" err="1">
                <a:latin typeface="Arial" pitchFamily="34" charset="0"/>
                <a:cs typeface="Arial" pitchFamily="34" charset="0"/>
              </a:rPr>
              <a:t>shiraz</a:t>
            </a:r>
            <a:r>
              <a:rPr lang="es-ES" dirty="0">
                <a:latin typeface="Arial" pitchFamily="34" charset="0"/>
                <a:cs typeface="Arial" pitchFamily="34" charset="0"/>
              </a:rPr>
              <a:t> (aquí llamada </a:t>
            </a:r>
            <a:r>
              <a:rPr lang="es-ES" dirty="0" err="1">
                <a:latin typeface="Arial" pitchFamily="34" charset="0"/>
                <a:cs typeface="Arial" pitchFamily="34" charset="0"/>
              </a:rPr>
              <a:t>Shyrah</a:t>
            </a:r>
            <a:r>
              <a:rPr lang="es-ES" dirty="0" smtClean="0">
                <a:latin typeface="Arial" pitchFamily="34" charset="0"/>
                <a:cs typeface="Arial" pitchFamily="34" charset="0"/>
              </a:rPr>
              <a:t>).</a:t>
            </a:r>
            <a:endParaRPr lang="es-ES" dirty="0">
              <a:latin typeface="Arial" pitchFamily="34" charset="0"/>
              <a:cs typeface="Arial" pitchFamily="34" charset="0"/>
            </a:endParaRPr>
          </a:p>
          <a:p>
            <a:endParaRPr lang="es-E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428596" y="1857364"/>
            <a:ext cx="5266185" cy="400110"/>
          </a:xfrm>
          <a:prstGeom prst="rect">
            <a:avLst/>
          </a:prstGeom>
          <a:noFill/>
        </p:spPr>
        <p:txBody>
          <a:bodyPr wrap="none" rtlCol="0">
            <a:spAutoFit/>
          </a:bodyPr>
          <a:lstStyle/>
          <a:p>
            <a:pPr>
              <a:buFont typeface="Arial" pitchFamily="34" charset="0"/>
              <a:buChar char="•"/>
            </a:pPr>
            <a:r>
              <a:rPr lang="es-ES" sz="2000" dirty="0" smtClean="0">
                <a:latin typeface="Arial" pitchFamily="34" charset="0"/>
                <a:cs typeface="Arial" pitchFamily="34" charset="0"/>
              </a:rPr>
              <a:t>El 61,3% de vino es producido de uva tinta.</a:t>
            </a:r>
            <a:endParaRPr lang="es-ES" sz="2000" dirty="0">
              <a:latin typeface="Arial" pitchFamily="34" charset="0"/>
              <a:cs typeface="Arial" pitchFamily="34" charset="0"/>
            </a:endParaRPr>
          </a:p>
        </p:txBody>
      </p:sp>
      <p:sp>
        <p:nvSpPr>
          <p:cNvPr id="4" name="3 CuadroTexto"/>
          <p:cNvSpPr txBox="1"/>
          <p:nvPr/>
        </p:nvSpPr>
        <p:spPr>
          <a:xfrm>
            <a:off x="428596" y="3214686"/>
            <a:ext cx="6272871" cy="400110"/>
          </a:xfrm>
          <a:prstGeom prst="rect">
            <a:avLst/>
          </a:prstGeom>
          <a:noFill/>
        </p:spPr>
        <p:txBody>
          <a:bodyPr wrap="none" rtlCol="0">
            <a:spAutoFit/>
          </a:bodyPr>
          <a:lstStyle/>
          <a:p>
            <a:pPr>
              <a:buFont typeface="Arial" pitchFamily="34" charset="0"/>
              <a:buChar char="•"/>
            </a:pPr>
            <a:r>
              <a:rPr lang="es-ES" sz="2000" dirty="0" smtClean="0">
                <a:latin typeface="Arial" pitchFamily="34" charset="0"/>
                <a:cs typeface="Arial" pitchFamily="34" charset="0"/>
              </a:rPr>
              <a:t>El 32,2%corresponde a la producción de uva blanca.</a:t>
            </a:r>
            <a:endParaRPr lang="es-ES" sz="2000" dirty="0">
              <a:latin typeface="Arial" pitchFamily="34" charset="0"/>
              <a:cs typeface="Arial" pitchFamily="34" charset="0"/>
            </a:endParaRPr>
          </a:p>
        </p:txBody>
      </p:sp>
      <p:sp>
        <p:nvSpPr>
          <p:cNvPr id="5" name="4 CuadroTexto"/>
          <p:cNvSpPr txBox="1"/>
          <p:nvPr/>
        </p:nvSpPr>
        <p:spPr>
          <a:xfrm>
            <a:off x="214282" y="4357694"/>
            <a:ext cx="6986208" cy="400110"/>
          </a:xfrm>
          <a:prstGeom prst="rect">
            <a:avLst/>
          </a:prstGeom>
          <a:noFill/>
        </p:spPr>
        <p:txBody>
          <a:bodyPr wrap="none" rtlCol="0">
            <a:spAutoFit/>
          </a:bodyPr>
          <a:lstStyle/>
          <a:p>
            <a:pPr>
              <a:buFont typeface="Arial" pitchFamily="34" charset="0"/>
              <a:buChar char="•"/>
            </a:pPr>
            <a:r>
              <a:rPr lang="es-ES" sz="2000" dirty="0" smtClean="0">
                <a:latin typeface="Arial" pitchFamily="34" charset="0"/>
                <a:cs typeface="Arial" pitchFamily="34" charset="0"/>
              </a:rPr>
              <a:t>Alrededor del 60% de la producción nacional es exportada.</a:t>
            </a:r>
            <a:endParaRPr lang="es-ES" sz="2000" dirty="0">
              <a:latin typeface="Arial" pitchFamily="34" charset="0"/>
              <a:cs typeface="Arial" pitchFamily="34" charset="0"/>
            </a:endParaRPr>
          </a:p>
        </p:txBody>
      </p:sp>
      <p:pic>
        <p:nvPicPr>
          <p:cNvPr id="6" name="5 Imagen" descr="wine-1.jpg"/>
          <p:cNvPicPr>
            <a:picLocks noChangeAspect="1"/>
          </p:cNvPicPr>
          <p:nvPr/>
        </p:nvPicPr>
        <p:blipFill>
          <a:blip r:embed="rId2" cstate="print"/>
          <a:stretch>
            <a:fillRect/>
          </a:stretch>
        </p:blipFill>
        <p:spPr>
          <a:xfrm>
            <a:off x="4714876" y="214290"/>
            <a:ext cx="4060939" cy="1598043"/>
          </a:xfrm>
          <a:prstGeom prst="rect">
            <a:avLst/>
          </a:prstGeom>
        </p:spPr>
      </p:pic>
      <p:pic>
        <p:nvPicPr>
          <p:cNvPr id="7" name="6 Imagen" descr="vin (1).jpg"/>
          <p:cNvPicPr>
            <a:picLocks noChangeAspect="1"/>
          </p:cNvPicPr>
          <p:nvPr/>
        </p:nvPicPr>
        <p:blipFill>
          <a:blip r:embed="rId3" cstate="print"/>
          <a:stretch>
            <a:fillRect/>
          </a:stretch>
        </p:blipFill>
        <p:spPr>
          <a:xfrm>
            <a:off x="357158" y="5000636"/>
            <a:ext cx="2643206" cy="1524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428596" y="571480"/>
            <a:ext cx="5662715" cy="5262979"/>
          </a:xfrm>
          <a:prstGeom prst="rect">
            <a:avLst/>
          </a:prstGeom>
          <a:noFill/>
        </p:spPr>
        <p:txBody>
          <a:bodyPr wrap="square" rtlCol="0">
            <a:spAutoFit/>
          </a:bodyPr>
          <a:lstStyle/>
          <a:p>
            <a:r>
              <a:rPr lang="es-ES" sz="1600" dirty="0" smtClean="0">
                <a:latin typeface="Arial" pitchFamily="34" charset="0"/>
                <a:cs typeface="Arial" pitchFamily="34" charset="0"/>
              </a:rPr>
              <a:t>El estilo del vino australiano concuerda con lo que se busca en el mercado internacional, una excelente relación entre calidad y precio.</a:t>
            </a:r>
          </a:p>
          <a:p>
            <a:r>
              <a:rPr lang="es-ES" sz="1600" dirty="0" smtClean="0">
                <a:latin typeface="Arial" pitchFamily="34" charset="0"/>
                <a:cs typeface="Arial" pitchFamily="34" charset="0"/>
              </a:rPr>
              <a:t>El viñedo australiano tiene un denominador común en las variedades de uva cultivadas. En la práctica totalidad del país se cultiva uvas tintas de </a:t>
            </a:r>
            <a:r>
              <a:rPr lang="es-ES" sz="1600" dirty="0" err="1" smtClean="0">
                <a:latin typeface="Arial" pitchFamily="34" charset="0"/>
                <a:cs typeface="Arial" pitchFamily="34" charset="0"/>
              </a:rPr>
              <a:t>Syrah</a:t>
            </a:r>
            <a:r>
              <a:rPr lang="es-ES" sz="1600" dirty="0" smtClean="0">
                <a:latin typeface="Arial" pitchFamily="34" charset="0"/>
                <a:cs typeface="Arial" pitchFamily="34" charset="0"/>
              </a:rPr>
              <a:t>, </a:t>
            </a:r>
            <a:r>
              <a:rPr lang="es-ES" sz="1600" dirty="0" err="1" smtClean="0">
                <a:latin typeface="Arial" pitchFamily="34" charset="0"/>
                <a:cs typeface="Arial" pitchFamily="34" charset="0"/>
              </a:rPr>
              <a:t>cavernet</a:t>
            </a:r>
            <a:r>
              <a:rPr lang="es-ES" sz="1600" dirty="0" smtClean="0">
                <a:latin typeface="Arial" pitchFamily="34" charset="0"/>
                <a:cs typeface="Arial" pitchFamily="34" charset="0"/>
              </a:rPr>
              <a:t> </a:t>
            </a:r>
            <a:r>
              <a:rPr lang="es-ES" sz="1600" dirty="0" err="1" smtClean="0">
                <a:latin typeface="Arial" pitchFamily="34" charset="0"/>
                <a:cs typeface="Arial" pitchFamily="34" charset="0"/>
              </a:rPr>
              <a:t>suavignon</a:t>
            </a:r>
            <a:r>
              <a:rPr lang="es-ES" sz="1600" dirty="0" smtClean="0">
                <a:latin typeface="Arial" pitchFamily="34" charset="0"/>
                <a:cs typeface="Arial" pitchFamily="34" charset="0"/>
              </a:rPr>
              <a:t>,  </a:t>
            </a:r>
            <a:r>
              <a:rPr lang="es-ES" sz="1600" dirty="0" err="1" smtClean="0">
                <a:latin typeface="Arial" pitchFamily="34" charset="0"/>
                <a:cs typeface="Arial" pitchFamily="34" charset="0"/>
              </a:rPr>
              <a:t>pinot</a:t>
            </a:r>
            <a:r>
              <a:rPr lang="es-ES" sz="1600" dirty="0" smtClean="0">
                <a:latin typeface="Arial" pitchFamily="34" charset="0"/>
                <a:cs typeface="Arial" pitchFamily="34" charset="0"/>
              </a:rPr>
              <a:t> </a:t>
            </a:r>
            <a:r>
              <a:rPr lang="es-ES" sz="1600" dirty="0" err="1" smtClean="0">
                <a:latin typeface="Arial" pitchFamily="34" charset="0"/>
                <a:cs typeface="Arial" pitchFamily="34" charset="0"/>
              </a:rPr>
              <a:t>noir</a:t>
            </a:r>
            <a:r>
              <a:rPr lang="es-ES" sz="1600" dirty="0" smtClean="0">
                <a:latin typeface="Arial" pitchFamily="34" charset="0"/>
                <a:cs typeface="Arial" pitchFamily="34" charset="0"/>
              </a:rPr>
              <a:t>, y merlot, siendo muy frecuentes también la </a:t>
            </a:r>
            <a:r>
              <a:rPr lang="es-ES" sz="1600" dirty="0" err="1" smtClean="0">
                <a:latin typeface="Arial" pitchFamily="34" charset="0"/>
                <a:cs typeface="Arial" pitchFamily="34" charset="0"/>
              </a:rPr>
              <a:t>cavernet</a:t>
            </a:r>
            <a:r>
              <a:rPr lang="es-ES" sz="1600" dirty="0" smtClean="0">
                <a:latin typeface="Arial" pitchFamily="34" charset="0"/>
                <a:cs typeface="Arial" pitchFamily="34" charset="0"/>
              </a:rPr>
              <a:t> </a:t>
            </a:r>
            <a:r>
              <a:rPr lang="es-ES" sz="1600" dirty="0" err="1" smtClean="0">
                <a:latin typeface="Arial" pitchFamily="34" charset="0"/>
                <a:cs typeface="Arial" pitchFamily="34" charset="0"/>
              </a:rPr>
              <a:t>franc</a:t>
            </a:r>
            <a:r>
              <a:rPr lang="es-ES" sz="1600" dirty="0" smtClean="0">
                <a:latin typeface="Arial" pitchFamily="34" charset="0"/>
                <a:cs typeface="Arial" pitchFamily="34" charset="0"/>
              </a:rPr>
              <a:t>  y la garnacha así como la </a:t>
            </a:r>
            <a:r>
              <a:rPr lang="es-ES" sz="1600" dirty="0" err="1" smtClean="0">
                <a:latin typeface="Arial" pitchFamily="34" charset="0"/>
                <a:cs typeface="Arial" pitchFamily="34" charset="0"/>
              </a:rPr>
              <a:t>malbec</a:t>
            </a:r>
            <a:r>
              <a:rPr lang="es-ES" sz="1600" dirty="0" smtClean="0">
                <a:latin typeface="Arial" pitchFamily="34" charset="0"/>
                <a:cs typeface="Arial" pitchFamily="34" charset="0"/>
              </a:rPr>
              <a:t> y la </a:t>
            </a:r>
            <a:r>
              <a:rPr lang="es-ES" sz="1600" dirty="0" err="1" smtClean="0">
                <a:latin typeface="Arial" pitchFamily="34" charset="0"/>
                <a:cs typeface="Arial" pitchFamily="34" charset="0"/>
              </a:rPr>
              <a:t>zinfandel</a:t>
            </a:r>
            <a:r>
              <a:rPr lang="es-ES" sz="1600" dirty="0" smtClean="0">
                <a:latin typeface="Arial" pitchFamily="34" charset="0"/>
                <a:cs typeface="Arial" pitchFamily="34" charset="0"/>
              </a:rPr>
              <a:t>. En cuanto a las uvas blancas son principalmente de las variedades </a:t>
            </a:r>
            <a:r>
              <a:rPr lang="es-ES" sz="1600" dirty="0" err="1" smtClean="0">
                <a:latin typeface="Arial" pitchFamily="34" charset="0"/>
                <a:cs typeface="Arial" pitchFamily="34" charset="0"/>
              </a:rPr>
              <a:t>chardonnay</a:t>
            </a:r>
            <a:r>
              <a:rPr lang="es-ES" sz="1600" dirty="0" smtClean="0">
                <a:latin typeface="Arial" pitchFamily="34" charset="0"/>
                <a:cs typeface="Arial" pitchFamily="34" charset="0"/>
              </a:rPr>
              <a:t>  </a:t>
            </a:r>
            <a:r>
              <a:rPr lang="es-ES" sz="1600" dirty="0" err="1" smtClean="0">
                <a:latin typeface="Arial" pitchFamily="34" charset="0"/>
                <a:cs typeface="Arial" pitchFamily="34" charset="0"/>
              </a:rPr>
              <a:t>semillon</a:t>
            </a:r>
            <a:r>
              <a:rPr lang="es-ES" sz="1600" dirty="0" smtClean="0">
                <a:latin typeface="Arial" pitchFamily="34" charset="0"/>
                <a:cs typeface="Arial" pitchFamily="34" charset="0"/>
              </a:rPr>
              <a:t> y </a:t>
            </a:r>
            <a:r>
              <a:rPr lang="es-ES" sz="1600" dirty="0" err="1" smtClean="0">
                <a:latin typeface="Arial" pitchFamily="34" charset="0"/>
                <a:cs typeface="Arial" pitchFamily="34" charset="0"/>
              </a:rPr>
              <a:t>riesling</a:t>
            </a:r>
            <a:r>
              <a:rPr lang="es-ES" sz="1600" dirty="0" smtClean="0">
                <a:latin typeface="Arial" pitchFamily="34" charset="0"/>
                <a:cs typeface="Arial" pitchFamily="34" charset="0"/>
              </a:rPr>
              <a:t> aunque también están implantadas la </a:t>
            </a:r>
            <a:r>
              <a:rPr lang="es-ES" sz="1600" dirty="0" err="1" smtClean="0">
                <a:latin typeface="Arial" pitchFamily="34" charset="0"/>
                <a:cs typeface="Arial" pitchFamily="34" charset="0"/>
              </a:rPr>
              <a:t>gewürztraminer</a:t>
            </a:r>
            <a:r>
              <a:rPr lang="es-ES" sz="1600" dirty="0" smtClean="0">
                <a:latin typeface="Arial" pitchFamily="34" charset="0"/>
                <a:cs typeface="Arial" pitchFamily="34" charset="0"/>
              </a:rPr>
              <a:t> y la </a:t>
            </a:r>
            <a:r>
              <a:rPr lang="es-ES" sz="1600" dirty="0" err="1" smtClean="0">
                <a:latin typeface="Arial" pitchFamily="34" charset="0"/>
                <a:cs typeface="Arial" pitchFamily="34" charset="0"/>
              </a:rPr>
              <a:t>suavignon</a:t>
            </a:r>
            <a:r>
              <a:rPr lang="es-ES" sz="1600" dirty="0" smtClean="0">
                <a:latin typeface="Arial" pitchFamily="34" charset="0"/>
                <a:cs typeface="Arial" pitchFamily="34" charset="0"/>
              </a:rPr>
              <a:t> </a:t>
            </a:r>
            <a:r>
              <a:rPr lang="es-ES" sz="1600" dirty="0" err="1" smtClean="0">
                <a:latin typeface="Arial" pitchFamily="34" charset="0"/>
                <a:cs typeface="Arial" pitchFamily="34" charset="0"/>
              </a:rPr>
              <a:t>blanc</a:t>
            </a:r>
            <a:r>
              <a:rPr lang="es-ES" sz="1600" dirty="0" smtClean="0">
                <a:latin typeface="Arial" pitchFamily="34" charset="0"/>
                <a:cs typeface="Arial" pitchFamily="34" charset="0"/>
              </a:rPr>
              <a:t> y señalemos como dato curioso las variedades de origen hispano como la verdejo, moscatel y </a:t>
            </a:r>
            <a:r>
              <a:rPr lang="es-ES" sz="1600" dirty="0" err="1" smtClean="0">
                <a:latin typeface="Arial" pitchFamily="34" charset="0"/>
                <a:cs typeface="Arial" pitchFamily="34" charset="0"/>
              </a:rPr>
              <a:t>macabeo</a:t>
            </a:r>
            <a:r>
              <a:rPr lang="es-ES" sz="1600" dirty="0" smtClean="0">
                <a:latin typeface="Arial" pitchFamily="34" charset="0"/>
                <a:cs typeface="Arial" pitchFamily="34" charset="0"/>
              </a:rPr>
              <a:t>.</a:t>
            </a:r>
          </a:p>
          <a:p>
            <a:r>
              <a:rPr lang="es-ES" sz="1600" dirty="0" smtClean="0">
                <a:latin typeface="Arial" pitchFamily="34" charset="0"/>
                <a:cs typeface="Arial" pitchFamily="34" charset="0"/>
              </a:rPr>
              <a:t> </a:t>
            </a:r>
          </a:p>
          <a:p>
            <a:r>
              <a:rPr lang="es-ES" sz="1600" dirty="0" smtClean="0">
                <a:latin typeface="Arial" pitchFamily="34" charset="0"/>
                <a:cs typeface="Arial" pitchFamily="34" charset="0"/>
              </a:rPr>
              <a:t>*Una peculiaridad australiana es la de mezclar dos variedades y designar el vino por ambas  con la variedad dominante primero, como </a:t>
            </a:r>
            <a:r>
              <a:rPr lang="es-ES" sz="1600" dirty="0" err="1" smtClean="0">
                <a:latin typeface="Arial" pitchFamily="34" charset="0"/>
                <a:cs typeface="Arial" pitchFamily="34" charset="0"/>
              </a:rPr>
              <a:t>Shiraz</a:t>
            </a:r>
            <a:r>
              <a:rPr lang="es-ES" sz="1600" dirty="0" smtClean="0">
                <a:latin typeface="Arial" pitchFamily="34" charset="0"/>
                <a:cs typeface="Arial" pitchFamily="34" charset="0"/>
              </a:rPr>
              <a:t>/ Cabernet </a:t>
            </a:r>
            <a:r>
              <a:rPr lang="es-ES" sz="1600" dirty="0" err="1" smtClean="0">
                <a:latin typeface="Arial" pitchFamily="34" charset="0"/>
                <a:cs typeface="Arial" pitchFamily="34" charset="0"/>
              </a:rPr>
              <a:t>Suavignon</a:t>
            </a:r>
            <a:r>
              <a:rPr lang="es-ES" sz="1600" dirty="0" smtClean="0">
                <a:latin typeface="Arial" pitchFamily="34" charset="0"/>
                <a:cs typeface="Arial" pitchFamily="34" charset="0"/>
              </a:rPr>
              <a:t>  o viceversa .</a:t>
            </a:r>
          </a:p>
          <a:p>
            <a:r>
              <a:rPr lang="es-ES" sz="1600" dirty="0" smtClean="0">
                <a:latin typeface="Arial" pitchFamily="34" charset="0"/>
                <a:cs typeface="Arial" pitchFamily="34" charset="0"/>
              </a:rPr>
              <a:t>*</a:t>
            </a:r>
            <a:r>
              <a:rPr lang="es-ES" sz="1600" dirty="0" err="1" smtClean="0">
                <a:latin typeface="Arial" pitchFamily="34" charset="0"/>
                <a:cs typeface="Arial" pitchFamily="34" charset="0"/>
              </a:rPr>
              <a:t>Shiraz</a:t>
            </a:r>
            <a:r>
              <a:rPr lang="es-ES" sz="1600" dirty="0" smtClean="0">
                <a:latin typeface="Arial" pitchFamily="34" charset="0"/>
                <a:cs typeface="Arial" pitchFamily="34" charset="0"/>
              </a:rPr>
              <a:t> nombre original, ya que lo toma de la ciudad homónima de Persia.</a:t>
            </a:r>
          </a:p>
          <a:p>
            <a:endParaRPr lang="es-ES" sz="1600" dirty="0">
              <a:latin typeface="Arial" pitchFamily="34" charset="0"/>
              <a:cs typeface="Arial" pitchFamily="34" charset="0"/>
            </a:endParaRPr>
          </a:p>
        </p:txBody>
      </p:sp>
      <p:pic>
        <p:nvPicPr>
          <p:cNvPr id="10" name="9 Imagen" descr="c.jpg"/>
          <p:cNvPicPr>
            <a:picLocks noChangeAspect="1"/>
          </p:cNvPicPr>
          <p:nvPr/>
        </p:nvPicPr>
        <p:blipFill>
          <a:blip r:embed="rId2" cstate="print"/>
          <a:stretch>
            <a:fillRect/>
          </a:stretch>
        </p:blipFill>
        <p:spPr>
          <a:xfrm>
            <a:off x="2571736" y="5572140"/>
            <a:ext cx="1651757" cy="1071570"/>
          </a:xfrm>
          <a:prstGeom prst="rect">
            <a:avLst/>
          </a:prstGeom>
        </p:spPr>
      </p:pic>
      <p:pic>
        <p:nvPicPr>
          <p:cNvPr id="11" name="10 Imagen" descr="an.jpg"/>
          <p:cNvPicPr>
            <a:picLocks noChangeAspect="1"/>
          </p:cNvPicPr>
          <p:nvPr/>
        </p:nvPicPr>
        <p:blipFill>
          <a:blip r:embed="rId3" cstate="print"/>
          <a:stretch>
            <a:fillRect/>
          </a:stretch>
        </p:blipFill>
        <p:spPr>
          <a:xfrm>
            <a:off x="571472" y="5643578"/>
            <a:ext cx="1502929" cy="1000131"/>
          </a:xfrm>
          <a:prstGeom prst="rect">
            <a:avLst/>
          </a:prstGeom>
        </p:spPr>
      </p:pic>
      <p:pic>
        <p:nvPicPr>
          <p:cNvPr id="12" name="11 Imagen" descr="s.jpg"/>
          <p:cNvPicPr>
            <a:picLocks noChangeAspect="1"/>
          </p:cNvPicPr>
          <p:nvPr/>
        </p:nvPicPr>
        <p:blipFill>
          <a:blip r:embed="rId4" cstate="print"/>
          <a:stretch>
            <a:fillRect/>
          </a:stretch>
        </p:blipFill>
        <p:spPr>
          <a:xfrm>
            <a:off x="7215206" y="2500306"/>
            <a:ext cx="1337739" cy="1785950"/>
          </a:xfrm>
          <a:prstGeom prst="rect">
            <a:avLst/>
          </a:prstGeom>
        </p:spPr>
      </p:pic>
      <p:pic>
        <p:nvPicPr>
          <p:cNvPr id="13" name="12 Imagen" descr="aaas.jpg"/>
          <p:cNvPicPr>
            <a:picLocks noChangeAspect="1"/>
          </p:cNvPicPr>
          <p:nvPr/>
        </p:nvPicPr>
        <p:blipFill>
          <a:blip r:embed="rId5" cstate="print"/>
          <a:stretch>
            <a:fillRect/>
          </a:stretch>
        </p:blipFill>
        <p:spPr>
          <a:xfrm>
            <a:off x="7215206" y="642918"/>
            <a:ext cx="1348354" cy="1428760"/>
          </a:xfrm>
          <a:prstGeom prst="rect">
            <a:avLst/>
          </a:prstGeom>
        </p:spPr>
      </p:pic>
      <p:pic>
        <p:nvPicPr>
          <p:cNvPr id="14" name="13 Imagen" descr="iis.jpg"/>
          <p:cNvPicPr>
            <a:picLocks noChangeAspect="1"/>
          </p:cNvPicPr>
          <p:nvPr/>
        </p:nvPicPr>
        <p:blipFill>
          <a:blip r:embed="rId6" cstate="print"/>
          <a:stretch>
            <a:fillRect/>
          </a:stretch>
        </p:blipFill>
        <p:spPr>
          <a:xfrm>
            <a:off x="7000892" y="5072074"/>
            <a:ext cx="1588891" cy="1571636"/>
          </a:xfrm>
          <a:prstGeom prst="rect">
            <a:avLst/>
          </a:prstGeom>
        </p:spPr>
      </p:pic>
      <p:pic>
        <p:nvPicPr>
          <p:cNvPr id="15" name="14 Imagen" descr="ZZZ.jpg"/>
          <p:cNvPicPr>
            <a:picLocks noChangeAspect="1"/>
          </p:cNvPicPr>
          <p:nvPr/>
        </p:nvPicPr>
        <p:blipFill>
          <a:blip r:embed="rId7" cstate="print"/>
          <a:stretch>
            <a:fillRect/>
          </a:stretch>
        </p:blipFill>
        <p:spPr>
          <a:xfrm>
            <a:off x="4714876" y="5429264"/>
            <a:ext cx="1716888" cy="121989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42878" y="571480"/>
            <a:ext cx="8501122" cy="5632311"/>
          </a:xfrm>
          <a:prstGeom prst="rect">
            <a:avLst/>
          </a:prstGeom>
          <a:noFill/>
        </p:spPr>
        <p:txBody>
          <a:bodyPr wrap="square" rtlCol="0">
            <a:spAutoFit/>
          </a:bodyPr>
          <a:lstStyle/>
          <a:p>
            <a:r>
              <a:rPr lang="es-ES" sz="2000" dirty="0" smtClean="0">
                <a:latin typeface="Arial" pitchFamily="34" charset="0"/>
                <a:cs typeface="Arial" pitchFamily="34" charset="0"/>
              </a:rPr>
              <a:t>No tiene </a:t>
            </a:r>
            <a:r>
              <a:rPr lang="es-ES" sz="2000" dirty="0" smtClean="0">
                <a:latin typeface="Arial" pitchFamily="34" charset="0"/>
                <a:cs typeface="Arial" pitchFamily="34" charset="0"/>
              </a:rPr>
              <a:t>tiene</a:t>
            </a:r>
            <a:r>
              <a:rPr lang="es-ES" sz="2000" dirty="0" smtClean="0">
                <a:latin typeface="Arial" pitchFamily="34" charset="0"/>
                <a:cs typeface="Arial" pitchFamily="34" charset="0"/>
              </a:rPr>
              <a:t> una Denominación establecida, aunque las sub-regiones vinícolas  se establecen como indicativos de origen, las principales regiones son:</a:t>
            </a:r>
          </a:p>
          <a:p>
            <a:endParaRPr lang="es-ES" sz="2000" dirty="0" smtClean="0">
              <a:latin typeface="Arial" pitchFamily="34" charset="0"/>
              <a:cs typeface="Arial" pitchFamily="34" charset="0"/>
            </a:endParaRPr>
          </a:p>
          <a:p>
            <a:endParaRPr lang="es-ES" sz="2000" dirty="0" smtClean="0">
              <a:latin typeface="Arial" pitchFamily="34" charset="0"/>
              <a:cs typeface="Arial" pitchFamily="34" charset="0"/>
            </a:endParaRPr>
          </a:p>
          <a:p>
            <a:endParaRPr lang="es-ES" sz="2000" dirty="0" smtClean="0">
              <a:latin typeface="Arial" pitchFamily="34" charset="0"/>
              <a:cs typeface="Arial" pitchFamily="34" charset="0"/>
            </a:endParaRPr>
          </a:p>
          <a:p>
            <a:endParaRPr lang="es-ES" sz="2000" dirty="0" smtClean="0">
              <a:latin typeface="Arial" pitchFamily="34" charset="0"/>
              <a:cs typeface="Arial" pitchFamily="34" charset="0"/>
            </a:endParaRPr>
          </a:p>
          <a:p>
            <a:endParaRPr lang="es-ES" sz="2000" dirty="0" smtClean="0">
              <a:latin typeface="Arial" pitchFamily="34" charset="0"/>
              <a:cs typeface="Arial" pitchFamily="34" charset="0"/>
            </a:endParaRPr>
          </a:p>
          <a:p>
            <a:endParaRPr lang="es-ES" sz="2000" dirty="0" smtClean="0">
              <a:latin typeface="Arial" pitchFamily="34" charset="0"/>
              <a:cs typeface="Arial" pitchFamily="34" charset="0"/>
            </a:endParaRPr>
          </a:p>
          <a:p>
            <a:endParaRPr lang="es-ES" sz="2000" dirty="0" smtClean="0">
              <a:latin typeface="Arial" pitchFamily="34" charset="0"/>
              <a:cs typeface="Arial" pitchFamily="34" charset="0"/>
            </a:endParaRPr>
          </a:p>
          <a:p>
            <a:endParaRPr lang="es-ES" sz="2000" dirty="0" smtClean="0">
              <a:latin typeface="Arial" pitchFamily="34" charset="0"/>
              <a:cs typeface="Arial" pitchFamily="34" charset="0"/>
            </a:endParaRPr>
          </a:p>
          <a:p>
            <a:endParaRPr lang="es-ES" sz="2000" dirty="0" smtClean="0">
              <a:latin typeface="Arial" pitchFamily="34" charset="0"/>
              <a:cs typeface="Arial" pitchFamily="34" charset="0"/>
            </a:endParaRPr>
          </a:p>
          <a:p>
            <a:endParaRPr lang="es-ES" sz="2000" dirty="0" smtClean="0">
              <a:latin typeface="Arial" pitchFamily="34" charset="0"/>
              <a:cs typeface="Arial" pitchFamily="34" charset="0"/>
            </a:endParaRPr>
          </a:p>
          <a:p>
            <a:endParaRPr lang="es-ES" sz="2000" dirty="0" smtClean="0">
              <a:latin typeface="Arial" pitchFamily="34" charset="0"/>
              <a:cs typeface="Arial" pitchFamily="34" charset="0"/>
            </a:endParaRPr>
          </a:p>
          <a:p>
            <a:endParaRPr lang="es-ES" sz="2000" dirty="0" smtClean="0">
              <a:latin typeface="Arial" pitchFamily="34" charset="0"/>
              <a:cs typeface="Arial" pitchFamily="34" charset="0"/>
            </a:endParaRPr>
          </a:p>
          <a:p>
            <a:endParaRPr lang="es-ES" sz="2000" dirty="0" smtClean="0">
              <a:latin typeface="Arial" pitchFamily="34" charset="0"/>
              <a:cs typeface="Arial" pitchFamily="34" charset="0"/>
            </a:endParaRPr>
          </a:p>
          <a:p>
            <a:endParaRPr lang="es-ES" sz="2000" dirty="0" smtClean="0">
              <a:latin typeface="Arial" pitchFamily="34" charset="0"/>
              <a:cs typeface="Arial" pitchFamily="34" charset="0"/>
            </a:endParaRPr>
          </a:p>
          <a:p>
            <a:r>
              <a:rPr lang="es-ES" sz="2000" dirty="0" smtClean="0">
                <a:latin typeface="Arial" pitchFamily="34" charset="0"/>
                <a:cs typeface="Arial" pitchFamily="34" charset="0"/>
              </a:rPr>
              <a:t> </a:t>
            </a:r>
            <a:endParaRPr lang="es-ES" sz="2000" dirty="0">
              <a:latin typeface="Arial" pitchFamily="34" charset="0"/>
              <a:cs typeface="Arial" pitchFamily="34" charset="0"/>
            </a:endParaRPr>
          </a:p>
        </p:txBody>
      </p:sp>
      <p:pic>
        <p:nvPicPr>
          <p:cNvPr id="3" name="2 Imagen" descr="zonas-vino-australia1.jpg"/>
          <p:cNvPicPr>
            <a:picLocks noChangeAspect="1"/>
          </p:cNvPicPr>
          <p:nvPr/>
        </p:nvPicPr>
        <p:blipFill>
          <a:blip r:embed="rId2" cstate="print"/>
          <a:stretch>
            <a:fillRect/>
          </a:stretch>
        </p:blipFill>
        <p:spPr>
          <a:xfrm>
            <a:off x="500034" y="1571612"/>
            <a:ext cx="3714776" cy="4714908"/>
          </a:xfrm>
          <a:prstGeom prst="rect">
            <a:avLst/>
          </a:prstGeom>
        </p:spPr>
      </p:pic>
      <p:pic>
        <p:nvPicPr>
          <p:cNvPr id="4" name="3 Imagen" descr="Wine Regions.jpg"/>
          <p:cNvPicPr>
            <a:picLocks noChangeAspect="1"/>
          </p:cNvPicPr>
          <p:nvPr/>
        </p:nvPicPr>
        <p:blipFill>
          <a:blip r:embed="rId3" cstate="print"/>
          <a:stretch>
            <a:fillRect/>
          </a:stretch>
        </p:blipFill>
        <p:spPr>
          <a:xfrm>
            <a:off x="4429124" y="1643050"/>
            <a:ext cx="4500594" cy="464347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lstStyle/>
          <a:p>
            <a:r>
              <a:rPr lang="es-ES" dirty="0" smtClean="0"/>
              <a:t>LAS REGIONES VINICOLAS</a:t>
            </a:r>
            <a:endParaRPr lang="es-ES" dirty="0"/>
          </a:p>
        </p:txBody>
      </p:sp>
      <p:sp>
        <p:nvSpPr>
          <p:cNvPr id="9" name="8 Marcador de texto"/>
          <p:cNvSpPr>
            <a:spLocks noGrp="1"/>
          </p:cNvSpPr>
          <p:nvPr>
            <p:ph type="body" idx="1"/>
          </p:nvPr>
        </p:nvSpPr>
        <p:spPr>
          <a:xfrm>
            <a:off x="428596" y="1285860"/>
            <a:ext cx="5072098" cy="642942"/>
          </a:xfrm>
        </p:spPr>
        <p:txBody>
          <a:bodyPr>
            <a:normAutofit/>
          </a:bodyPr>
          <a:lstStyle/>
          <a:p>
            <a:r>
              <a:rPr lang="es-ES" sz="1800" b="1" u="sng" dirty="0" smtClean="0">
                <a:solidFill>
                  <a:schemeClr val="accent5">
                    <a:lumMod val="75000"/>
                  </a:schemeClr>
                </a:solidFill>
                <a:latin typeface="Arial" pitchFamily="34" charset="0"/>
                <a:cs typeface="Arial" pitchFamily="34" charset="0"/>
              </a:rPr>
              <a:t>NUEVA GALES DEL SUR</a:t>
            </a:r>
            <a:endParaRPr lang="es-ES" sz="1800" b="1" u="sng" dirty="0">
              <a:solidFill>
                <a:schemeClr val="accent5">
                  <a:lumMod val="75000"/>
                </a:schemeClr>
              </a:solidFill>
              <a:latin typeface="Arial" pitchFamily="34" charset="0"/>
              <a:cs typeface="Arial" pitchFamily="34" charset="0"/>
            </a:endParaRPr>
          </a:p>
        </p:txBody>
      </p:sp>
      <p:sp>
        <p:nvSpPr>
          <p:cNvPr id="13" name="12 CuadroTexto"/>
          <p:cNvSpPr txBox="1"/>
          <p:nvPr/>
        </p:nvSpPr>
        <p:spPr>
          <a:xfrm>
            <a:off x="571472" y="1571613"/>
            <a:ext cx="7786742" cy="5047536"/>
          </a:xfrm>
          <a:prstGeom prst="rect">
            <a:avLst/>
          </a:prstGeom>
          <a:noFill/>
        </p:spPr>
        <p:txBody>
          <a:bodyPr wrap="square" rtlCol="0">
            <a:spAutoFit/>
          </a:bodyPr>
          <a:lstStyle/>
          <a:p>
            <a:r>
              <a:rPr lang="es-ES" sz="1600" dirty="0" smtClean="0"/>
              <a:t>Fue el primero de los estados australianos que cultivo la vid. Sus  </a:t>
            </a:r>
            <a:r>
              <a:rPr lang="es-ES" sz="1600" dirty="0" err="1" smtClean="0"/>
              <a:t>subzonas</a:t>
            </a:r>
            <a:r>
              <a:rPr lang="es-ES" sz="1600" dirty="0" smtClean="0"/>
              <a:t>  proporcionan mas de un cuarto de la producción de vinos australianos.</a:t>
            </a:r>
          </a:p>
          <a:p>
            <a:pPr lvl="0"/>
            <a:endParaRPr lang="es-ES" sz="1600" dirty="0" smtClean="0"/>
          </a:p>
          <a:p>
            <a:pPr lvl="0">
              <a:buFont typeface="Arial" pitchFamily="34" charset="0"/>
              <a:buChar char="•"/>
            </a:pPr>
            <a:r>
              <a:rPr lang="es-ES" sz="1600" dirty="0" smtClean="0">
                <a:solidFill>
                  <a:srgbClr val="FF0000"/>
                </a:solidFill>
              </a:rPr>
              <a:t> </a:t>
            </a:r>
            <a:r>
              <a:rPr lang="es-ES" sz="1600" b="1" u="sng" dirty="0" smtClean="0">
                <a:solidFill>
                  <a:srgbClr val="FF0000"/>
                </a:solidFill>
              </a:rPr>
              <a:t>HUNTER VALLEY</a:t>
            </a:r>
            <a:r>
              <a:rPr lang="es-ES" sz="1600" dirty="0" smtClean="0"/>
              <a:t>:  Cercano a la costa y próximo a </a:t>
            </a:r>
            <a:r>
              <a:rPr lang="es-ES" sz="1600" dirty="0" err="1" smtClean="0"/>
              <a:t>Sydney</a:t>
            </a:r>
            <a:r>
              <a:rPr lang="es-ES" sz="1600" dirty="0" smtClean="0"/>
              <a:t>, se producen algunos de los mejores vinos secos a base de </a:t>
            </a:r>
            <a:r>
              <a:rPr lang="es-ES" sz="1600" dirty="0" err="1" smtClean="0"/>
              <a:t>sémillon</a:t>
            </a:r>
            <a:r>
              <a:rPr lang="es-ES" sz="1600" dirty="0" smtClean="0"/>
              <a:t> del mundo. La “magia ” de este </a:t>
            </a:r>
            <a:r>
              <a:rPr lang="es-ES" sz="1600" dirty="0" err="1" smtClean="0"/>
              <a:t>sémillon</a:t>
            </a:r>
            <a:r>
              <a:rPr lang="es-ES" sz="1600" dirty="0" smtClean="0"/>
              <a:t>  (elaborado sin barrica)  se debe a su forma de evolucionar desde un vino suave en su juventud pasando por un vino opulento con aromas de miel llegando a obtener un vino con aromas a avellana tostada en su plena madurez. Sus vinos </a:t>
            </a:r>
            <a:r>
              <a:rPr lang="es-ES" sz="1600" dirty="0" err="1" smtClean="0"/>
              <a:t>Shiraz</a:t>
            </a:r>
            <a:r>
              <a:rPr lang="es-ES" sz="1600" dirty="0" smtClean="0"/>
              <a:t>  también evolucionan de una forma diferente  pero notable: estructurados y tánicos en su juventud, en su madurez una textura de terciopelo y aromas de frutas rojas y  negras, con notas de tierra, </a:t>
            </a:r>
            <a:r>
              <a:rPr lang="es-ES" sz="1600" dirty="0" err="1" smtClean="0"/>
              <a:t>cuer</a:t>
            </a:r>
            <a:r>
              <a:rPr lang="es-ES" sz="1600" dirty="0" smtClean="0"/>
              <a:t>, chocolate, café y paja.</a:t>
            </a:r>
          </a:p>
          <a:p>
            <a:pPr lvl="0">
              <a:buFont typeface="Arial" pitchFamily="34" charset="0"/>
              <a:buChar char="•"/>
            </a:pPr>
            <a:r>
              <a:rPr lang="es-ES" sz="1600" b="1" u="sng" dirty="0" smtClean="0">
                <a:solidFill>
                  <a:srgbClr val="FF0000"/>
                </a:solidFill>
              </a:rPr>
              <a:t>MUDGEE</a:t>
            </a:r>
            <a:r>
              <a:rPr lang="es-ES" sz="1600" dirty="0" smtClean="0"/>
              <a:t>: ha forjado su fama gracias a sus </a:t>
            </a:r>
            <a:r>
              <a:rPr lang="es-ES" sz="1600" dirty="0" err="1" smtClean="0"/>
              <a:t>Shiraz</a:t>
            </a:r>
            <a:r>
              <a:rPr lang="es-ES" sz="1600" dirty="0" smtClean="0"/>
              <a:t>, ricos, concentrados y de color intenso. Produce unos excelentes cabernet </a:t>
            </a:r>
            <a:r>
              <a:rPr lang="es-ES" sz="1600" dirty="0" err="1" smtClean="0"/>
              <a:t>suavignon</a:t>
            </a:r>
            <a:r>
              <a:rPr lang="es-ES" sz="1600" dirty="0" smtClean="0"/>
              <a:t> y actualmente una fuente importante de </a:t>
            </a:r>
            <a:r>
              <a:rPr lang="es-ES" sz="1600" dirty="0" err="1" smtClean="0"/>
              <a:t>Chardonay</a:t>
            </a:r>
            <a:r>
              <a:rPr lang="es-ES" sz="1600" dirty="0" smtClean="0"/>
              <a:t> .</a:t>
            </a:r>
          </a:p>
          <a:p>
            <a:pPr>
              <a:buFont typeface="Arial" pitchFamily="34" charset="0"/>
              <a:buChar char="•"/>
            </a:pPr>
            <a:r>
              <a:rPr lang="es-ES" sz="1600" b="1" u="sng" dirty="0" smtClean="0">
                <a:solidFill>
                  <a:srgbClr val="FF0000"/>
                </a:solidFill>
              </a:rPr>
              <a:t>MURRUMBIDGEE</a:t>
            </a:r>
            <a:r>
              <a:rPr lang="es-ES" sz="1600" dirty="0" smtClean="0"/>
              <a:t>:  Produce vinos principalmente de </a:t>
            </a:r>
            <a:r>
              <a:rPr lang="es-ES" sz="1600" dirty="0" err="1" smtClean="0"/>
              <a:t>sémillon</a:t>
            </a:r>
            <a:r>
              <a:rPr lang="es-ES" sz="1600" dirty="0" smtClean="0"/>
              <a:t> y </a:t>
            </a:r>
            <a:r>
              <a:rPr lang="es-ES" sz="1600" dirty="0" err="1" smtClean="0"/>
              <a:t>trebbiano</a:t>
            </a:r>
            <a:r>
              <a:rPr lang="es-ES" sz="1600" dirty="0" smtClean="0"/>
              <a:t>, pero también elaboran </a:t>
            </a:r>
            <a:r>
              <a:rPr lang="es-ES" sz="1600" dirty="0" err="1" smtClean="0"/>
              <a:t>sémillon</a:t>
            </a:r>
            <a:r>
              <a:rPr lang="es-ES" sz="1600" dirty="0" smtClean="0"/>
              <a:t> y </a:t>
            </a:r>
            <a:r>
              <a:rPr lang="es-ES" sz="1600" dirty="0" err="1" smtClean="0"/>
              <a:t>botrytizada</a:t>
            </a:r>
            <a:r>
              <a:rPr lang="es-ES" sz="1600" dirty="0" smtClean="0"/>
              <a:t>.</a:t>
            </a:r>
          </a:p>
          <a:p>
            <a:pPr lvl="0">
              <a:buFont typeface="Arial" pitchFamily="34" charset="0"/>
              <a:buChar char="•"/>
            </a:pPr>
            <a:r>
              <a:rPr lang="es-ES" sz="1600" b="1" u="sng" dirty="0" smtClean="0">
                <a:solidFill>
                  <a:srgbClr val="FF0000"/>
                </a:solidFill>
              </a:rPr>
              <a:t>QUEENSLAND</a:t>
            </a:r>
            <a:r>
              <a:rPr lang="es-ES" sz="1600" dirty="0" smtClean="0"/>
              <a:t>: Posee una pequeña superficie de viñedos, ubicados a una altura entre 700metros y 900metros. Las dos cepas que mejor se adaptaron fueron la </a:t>
            </a:r>
            <a:r>
              <a:rPr lang="es-ES" sz="1600" dirty="0" err="1" smtClean="0"/>
              <a:t>sémillon</a:t>
            </a:r>
            <a:r>
              <a:rPr lang="es-ES" sz="1600" dirty="0" smtClean="0"/>
              <a:t> y la </a:t>
            </a:r>
            <a:r>
              <a:rPr lang="es-ES" sz="1600" dirty="0" err="1" smtClean="0"/>
              <a:t>shiraz</a:t>
            </a:r>
            <a:r>
              <a:rPr lang="es-ES" sz="1600" dirty="0" smtClean="0"/>
              <a:t>. Su producción es reducida y solo se la venden a los turistas.</a:t>
            </a:r>
          </a:p>
          <a:p>
            <a:endParaRPr lang="es-ES"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857224" y="1214422"/>
            <a:ext cx="7643866" cy="4801314"/>
          </a:xfrm>
          <a:prstGeom prst="rect">
            <a:avLst/>
          </a:prstGeom>
          <a:noFill/>
        </p:spPr>
        <p:txBody>
          <a:bodyPr wrap="square" rtlCol="0">
            <a:spAutoFit/>
          </a:bodyPr>
          <a:lstStyle/>
          <a:p>
            <a:r>
              <a:rPr lang="es-ES" dirty="0" smtClean="0"/>
              <a:t>Posee más regiones </a:t>
            </a:r>
            <a:r>
              <a:rPr lang="es-ES" dirty="0" smtClean="0"/>
              <a:t>vinícolas </a:t>
            </a:r>
            <a:r>
              <a:rPr lang="es-ES" dirty="0" smtClean="0"/>
              <a:t>que los demás estados australianos y presenta estilos de vino muy variados. Actualmente, algunas de las explotaciones producen vinos apasionantes,  cuyo futuro luce muy prometedor.  </a:t>
            </a:r>
          </a:p>
          <a:p>
            <a:r>
              <a:rPr lang="es-ES" dirty="0" smtClean="0"/>
              <a:t>                                                      </a:t>
            </a:r>
          </a:p>
          <a:p>
            <a:pPr lvl="0">
              <a:buFont typeface="Arial" pitchFamily="34" charset="0"/>
              <a:buChar char="•"/>
            </a:pPr>
            <a:r>
              <a:rPr lang="es-ES" b="1" dirty="0" smtClean="0">
                <a:solidFill>
                  <a:srgbClr val="FF0000"/>
                </a:solidFill>
              </a:rPr>
              <a:t>MURRAY RIVER VALLEY</a:t>
            </a:r>
            <a:r>
              <a:rPr lang="es-ES" dirty="0" smtClean="0">
                <a:solidFill>
                  <a:srgbClr val="FF0000"/>
                </a:solidFill>
              </a:rPr>
              <a:t> </a:t>
            </a:r>
            <a:r>
              <a:rPr lang="es-ES" dirty="0" smtClean="0"/>
              <a:t>: Suministra más del 80% de las uvas de Victoria. La mayor explotación de Australia, está asentada en este valle. Pero esta zona cuenta con otras grandes explotaciones como las de </a:t>
            </a:r>
            <a:r>
              <a:rPr lang="es-ES" dirty="0" err="1" smtClean="0"/>
              <a:t>Mildara</a:t>
            </a:r>
            <a:r>
              <a:rPr lang="es-ES" dirty="0" smtClean="0"/>
              <a:t> y </a:t>
            </a:r>
            <a:r>
              <a:rPr lang="es-ES" dirty="0" err="1" smtClean="0"/>
              <a:t>Alambic</a:t>
            </a:r>
            <a:r>
              <a:rPr lang="es-ES" dirty="0" smtClean="0"/>
              <a:t> </a:t>
            </a:r>
            <a:r>
              <a:rPr lang="es-ES" dirty="0" err="1" smtClean="0"/>
              <a:t>Wine</a:t>
            </a:r>
            <a:r>
              <a:rPr lang="es-ES" dirty="0" smtClean="0"/>
              <a:t> </a:t>
            </a:r>
            <a:r>
              <a:rPr lang="es-ES" dirty="0" err="1" smtClean="0"/>
              <a:t>Company</a:t>
            </a:r>
            <a:r>
              <a:rPr lang="es-ES" dirty="0" smtClean="0"/>
              <a:t>. El 65% de las variedades tintas nobles ( </a:t>
            </a:r>
            <a:r>
              <a:rPr lang="es-ES" b="1" dirty="0" smtClean="0"/>
              <a:t>CABERNET SUAVIGNON, SHIRAZ , PINOT NOIR Y MERLOT)</a:t>
            </a:r>
            <a:r>
              <a:rPr lang="es-ES" dirty="0" smtClean="0"/>
              <a:t> y casi el 40% de las cepas nobles blancas (</a:t>
            </a:r>
            <a:r>
              <a:rPr lang="es-ES" b="1" dirty="0" smtClean="0"/>
              <a:t>CHARDONAY, RIESLING Y SUAVIGNON</a:t>
            </a:r>
            <a:r>
              <a:rPr lang="es-ES" dirty="0" smtClean="0"/>
              <a:t>) proceden del sur de Murray </a:t>
            </a:r>
          </a:p>
          <a:p>
            <a:r>
              <a:rPr lang="es-ES" dirty="0" smtClean="0"/>
              <a:t> </a:t>
            </a:r>
          </a:p>
          <a:p>
            <a:pPr lvl="0">
              <a:buFont typeface="Arial" pitchFamily="34" charset="0"/>
              <a:buChar char="•"/>
            </a:pPr>
            <a:r>
              <a:rPr lang="es-ES" b="1" dirty="0" smtClean="0">
                <a:solidFill>
                  <a:srgbClr val="FF0000"/>
                </a:solidFill>
              </a:rPr>
              <a:t>CENTRAL NORTHERN VICTORIA Y NORTH-EASTERN VICTORIA</a:t>
            </a:r>
            <a:r>
              <a:rPr lang="es-ES" dirty="0" smtClean="0"/>
              <a:t>:  Producen vinos de gran calidad. Los  distritos de </a:t>
            </a:r>
            <a:r>
              <a:rPr lang="es-ES" dirty="0" err="1" smtClean="0"/>
              <a:t>Macedon</a:t>
            </a:r>
            <a:r>
              <a:rPr lang="es-ES" dirty="0" smtClean="0"/>
              <a:t>, </a:t>
            </a:r>
            <a:r>
              <a:rPr lang="es-ES" dirty="0" err="1" smtClean="0"/>
              <a:t>Ballarat</a:t>
            </a:r>
            <a:r>
              <a:rPr lang="es-ES" dirty="0" smtClean="0"/>
              <a:t>, </a:t>
            </a:r>
            <a:r>
              <a:rPr lang="es-ES" dirty="0" err="1" smtClean="0"/>
              <a:t>Yarra</a:t>
            </a:r>
            <a:r>
              <a:rPr lang="es-ES" dirty="0" smtClean="0"/>
              <a:t> Valley, </a:t>
            </a:r>
            <a:r>
              <a:rPr lang="es-ES" dirty="0" err="1" smtClean="0"/>
              <a:t>Geelong</a:t>
            </a:r>
            <a:r>
              <a:rPr lang="es-ES" dirty="0" smtClean="0"/>
              <a:t>, </a:t>
            </a:r>
            <a:r>
              <a:rPr lang="es-ES" dirty="0" err="1" smtClean="0"/>
              <a:t>Mornington</a:t>
            </a:r>
            <a:r>
              <a:rPr lang="es-ES" dirty="0" smtClean="0"/>
              <a:t> y </a:t>
            </a:r>
            <a:r>
              <a:rPr lang="es-ES" dirty="0" err="1" smtClean="0"/>
              <a:t>Gippsland</a:t>
            </a:r>
            <a:r>
              <a:rPr lang="es-ES" dirty="0" smtClean="0"/>
              <a:t> gozan de un clima más fresco. La </a:t>
            </a:r>
            <a:r>
              <a:rPr lang="es-ES" dirty="0" err="1" smtClean="0"/>
              <a:t>pinot</a:t>
            </a:r>
            <a:r>
              <a:rPr lang="es-ES" dirty="0" smtClean="0"/>
              <a:t> </a:t>
            </a:r>
            <a:r>
              <a:rPr lang="es-ES" dirty="0" err="1" smtClean="0"/>
              <a:t>noir</a:t>
            </a:r>
            <a:r>
              <a:rPr lang="es-ES" dirty="0" smtClean="0"/>
              <a:t> y la </a:t>
            </a:r>
            <a:r>
              <a:rPr lang="es-ES" dirty="0" err="1" smtClean="0"/>
              <a:t>chardonay</a:t>
            </a:r>
            <a:r>
              <a:rPr lang="es-ES" dirty="0" smtClean="0"/>
              <a:t>  adoptan tonalidades borgoñas, que se acentúan cuando llega a su madurez.</a:t>
            </a:r>
          </a:p>
          <a:p>
            <a:endParaRPr lang="es-ES" dirty="0"/>
          </a:p>
        </p:txBody>
      </p:sp>
      <p:sp>
        <p:nvSpPr>
          <p:cNvPr id="8" name="7 Título"/>
          <p:cNvSpPr>
            <a:spLocks noGrp="1"/>
          </p:cNvSpPr>
          <p:nvPr>
            <p:ph type="title"/>
          </p:nvPr>
        </p:nvSpPr>
        <p:spPr>
          <a:xfrm>
            <a:off x="857224" y="642918"/>
            <a:ext cx="7829576" cy="357190"/>
          </a:xfrm>
        </p:spPr>
        <p:txBody>
          <a:bodyPr/>
          <a:lstStyle/>
          <a:p>
            <a:r>
              <a:rPr lang="es-ES" sz="1800" b="1" u="sng" dirty="0" smtClean="0">
                <a:solidFill>
                  <a:schemeClr val="accent5">
                    <a:lumMod val="75000"/>
                  </a:schemeClr>
                </a:solidFill>
                <a:latin typeface="Arial" pitchFamily="34" charset="0"/>
                <a:cs typeface="Arial" pitchFamily="34" charset="0"/>
              </a:rPr>
              <a:t>VICTORIA</a:t>
            </a:r>
            <a:endParaRPr lang="es-ES" sz="1800" b="1" u="sng" dirty="0">
              <a:solidFill>
                <a:schemeClr val="accent5">
                  <a:lumMod val="75000"/>
                </a:schemeClr>
              </a:solidFill>
              <a:latin typeface="Arial" pitchFamily="34" charset="0"/>
              <a:cs typeface="Arial"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341</TotalTime>
  <Words>1526</Words>
  <Application>Microsoft Office PowerPoint</Application>
  <PresentationFormat>Presentación en pantalla (4:3)</PresentationFormat>
  <Paragraphs>80</Paragraphs>
  <Slides>16</Slides>
  <Notes>0</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Metro</vt:lpstr>
      <vt:lpstr>VINOS DE AUSTRALIA</vt:lpstr>
      <vt:lpstr>Diapositiva 2</vt:lpstr>
      <vt:lpstr>HISTORIA</vt:lpstr>
      <vt:lpstr>Diapositiva 4</vt:lpstr>
      <vt:lpstr>Diapositiva 5</vt:lpstr>
      <vt:lpstr>Diapositiva 6</vt:lpstr>
      <vt:lpstr>Diapositiva 7</vt:lpstr>
      <vt:lpstr>LAS REGIONES VINICOLAS</vt:lpstr>
      <vt:lpstr>VICTORIA</vt:lpstr>
      <vt:lpstr>AUSTRALIA MERIDIONAL</vt:lpstr>
      <vt:lpstr>Diapositiva 11</vt:lpstr>
      <vt:lpstr>AUSTRALIA OCCIDENTAL </vt:lpstr>
      <vt:lpstr>TASMANIA  </vt:lpstr>
      <vt:lpstr>TIPOS DE VINO</vt:lpstr>
      <vt:lpstr>CLASIFICACION DE LOS VINOS</vt:lpstr>
      <vt:lpstr>EL CLIMA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Carlos Gómez Lobato</dc:creator>
  <cp:lastModifiedBy>Carlos Gómez Lobato</cp:lastModifiedBy>
  <cp:revision>38</cp:revision>
  <dcterms:created xsi:type="dcterms:W3CDTF">2015-05-07T15:30:09Z</dcterms:created>
  <dcterms:modified xsi:type="dcterms:W3CDTF">2015-05-10T22:53:10Z</dcterms:modified>
</cp:coreProperties>
</file>