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1"/>
  </p:notesMasterIdLst>
  <p:sldIdLst>
    <p:sldId id="256" r:id="rId2"/>
    <p:sldId id="257" r:id="rId3"/>
    <p:sldId id="272" r:id="rId4"/>
    <p:sldId id="258" r:id="rId5"/>
    <p:sldId id="259" r:id="rId6"/>
    <p:sldId id="273" r:id="rId7"/>
    <p:sldId id="274" r:id="rId8"/>
    <p:sldId id="260" r:id="rId9"/>
    <p:sldId id="261" r:id="rId10"/>
    <p:sldId id="263" r:id="rId11"/>
    <p:sldId id="262" r:id="rId12"/>
    <p:sldId id="264" r:id="rId13"/>
    <p:sldId id="267" r:id="rId14"/>
    <p:sldId id="265" r:id="rId15"/>
    <p:sldId id="266" r:id="rId16"/>
    <p:sldId id="268" r:id="rId17"/>
    <p:sldId id="269" r:id="rId18"/>
    <p:sldId id="270" r:id="rId19"/>
    <p:sldId id="271"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6" y="7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117C8-5FCD-4169-AE4B-18EA472FF584}" type="datetimeFigureOut">
              <a:rPr lang="es-ES" smtClean="0"/>
              <a:pPr/>
              <a:t>24/05/2015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20EB-6000-4BB5-805A-630E3DB0CA86}" type="slidenum">
              <a:rPr lang="es-ES" smtClean="0"/>
              <a:pPr/>
              <a:t>‹Nº›</a:t>
            </a:fld>
            <a:endParaRPr lang="es-ES"/>
          </a:p>
        </p:txBody>
      </p:sp>
    </p:spTree>
    <p:extLst>
      <p:ext uri="{BB962C8B-B14F-4D97-AF65-F5344CB8AC3E}">
        <p14:creationId xmlns="" xmlns:p14="http://schemas.microsoft.com/office/powerpoint/2010/main" val="323782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E1920EB-6000-4BB5-805A-630E3DB0CA86}" type="slidenum">
              <a:rPr lang="es-ES" smtClean="0"/>
              <a:pPr/>
              <a:t>11</a:t>
            </a:fld>
            <a:endParaRPr lang="es-ES"/>
          </a:p>
        </p:txBody>
      </p:sp>
    </p:spTree>
    <p:extLst>
      <p:ext uri="{BB962C8B-B14F-4D97-AF65-F5344CB8AC3E}">
        <p14:creationId xmlns="" xmlns:p14="http://schemas.microsoft.com/office/powerpoint/2010/main" val="117072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s-ES" smtClean="0"/>
              <a:t>Haga clic para modificar el estilo de título del patrón</a:t>
            </a:r>
            <a:endParaRPr lang="en-US" dirty="0"/>
          </a:p>
        </p:txBody>
      </p:sp>
      <p:sp>
        <p:nvSpPr>
          <p:cNvPr id="11" name="Date Placeholder 10"/>
          <p:cNvSpPr>
            <a:spLocks noGrp="1"/>
          </p:cNvSpPr>
          <p:nvPr>
            <p:ph type="dt" sz="half" idx="10"/>
          </p:nvPr>
        </p:nvSpPr>
        <p:spPr bwMode="black"/>
        <p:txBody>
          <a:bodyPr/>
          <a:lstStyle/>
          <a:p>
            <a:fld id="{E579FD7A-5DD0-48F3-8BDD-064918017C8E}" type="datetimeFigureOut">
              <a:rPr lang="es-ES" smtClean="0"/>
              <a:pPr/>
              <a:t>24/05/2015</a:t>
            </a:fld>
            <a:endParaRPr lang="es-ES"/>
          </a:p>
        </p:txBody>
      </p:sp>
      <p:sp>
        <p:nvSpPr>
          <p:cNvPr id="17" name="Slide Number Placeholder 16"/>
          <p:cNvSpPr>
            <a:spLocks noGrp="1"/>
          </p:cNvSpPr>
          <p:nvPr>
            <p:ph type="sldNum" sz="quarter" idx="11"/>
          </p:nvPr>
        </p:nvSpPr>
        <p:spPr/>
        <p:txBody>
          <a:bodyPr/>
          <a:lstStyle/>
          <a:p>
            <a:fld id="{9C22C6B4-8341-4385-BB76-D8C94DA10AFE}" type="slidenum">
              <a:rPr lang="es-ES" smtClean="0"/>
              <a:pPr/>
              <a:t>‹Nº›</a:t>
            </a:fld>
            <a:endParaRPr lang="es-ES"/>
          </a:p>
        </p:txBody>
      </p:sp>
      <p:sp>
        <p:nvSpPr>
          <p:cNvPr id="19" name="Footer Placeholder 18"/>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79FD7A-5DD0-48F3-8BDD-064918017C8E}" type="datetimeFigureOut">
              <a:rPr lang="es-ES" smtClean="0"/>
              <a:pPr/>
              <a:t>24/05/2015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22C6B4-8341-4385-BB76-D8C94DA10AF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E579FD7A-5DD0-48F3-8BDD-064918017C8E}" type="datetimeFigureOut">
              <a:rPr lang="es-ES" smtClean="0"/>
              <a:pPr/>
              <a:t>24/05/2015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C22C6B4-8341-4385-BB76-D8C94DA10AFE}" type="slidenum">
              <a:rPr lang="es-ES" smtClean="0"/>
              <a:pPr/>
              <a:t>‹Nº›</a:t>
            </a:fld>
            <a:endParaRPr lang="es-ES"/>
          </a:p>
        </p:txBody>
      </p:sp>
      <p:sp>
        <p:nvSpPr>
          <p:cNvPr id="2" name="Vertical Title 1"/>
          <p:cNvSpPr>
            <a:spLocks noGrp="1"/>
          </p:cNvSpPr>
          <p:nvPr>
            <p:ph type="title" orient="vert"/>
          </p:nvPr>
        </p:nvSpPr>
        <p:spPr>
          <a:xfrm>
            <a:off x="7239000" y="914401"/>
            <a:ext cx="926980" cy="5029200"/>
          </a:xfrm>
        </p:spPr>
        <p:txBody>
          <a:bodyPr vert="eaVert"/>
          <a:lstStyle/>
          <a:p>
            <a:r>
              <a:rPr lang="es-ES" smtClean="0"/>
              <a:t>Haga clic para modificar el estilo de título del patrón</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1" name="Date Placeholder 10"/>
          <p:cNvSpPr>
            <a:spLocks noGrp="1"/>
          </p:cNvSpPr>
          <p:nvPr>
            <p:ph type="dt" sz="half" idx="14"/>
          </p:nvPr>
        </p:nvSpPr>
        <p:spPr/>
        <p:txBody>
          <a:bodyPr/>
          <a:lstStyle/>
          <a:p>
            <a:fld id="{E579FD7A-5DD0-48F3-8BDD-064918017C8E}" type="datetimeFigureOut">
              <a:rPr lang="es-ES" smtClean="0"/>
              <a:pPr/>
              <a:t>24/05/2015</a:t>
            </a:fld>
            <a:endParaRPr lang="es-ES"/>
          </a:p>
        </p:txBody>
      </p:sp>
      <p:sp>
        <p:nvSpPr>
          <p:cNvPr id="12" name="Slide Number Placeholder 11"/>
          <p:cNvSpPr>
            <a:spLocks noGrp="1"/>
          </p:cNvSpPr>
          <p:nvPr>
            <p:ph type="sldNum" sz="quarter" idx="15"/>
          </p:nvPr>
        </p:nvSpPr>
        <p:spPr/>
        <p:txBody>
          <a:bodyPr/>
          <a:lstStyle/>
          <a:p>
            <a:fld id="{9C22C6B4-8341-4385-BB76-D8C94DA10AFE}" type="slidenum">
              <a:rPr lang="es-ES" smtClean="0"/>
              <a:pPr/>
              <a:t>‹Nº›</a:t>
            </a:fld>
            <a:endParaRPr lang="es-ES"/>
          </a:p>
        </p:txBody>
      </p:sp>
      <p:sp>
        <p:nvSpPr>
          <p:cNvPr id="13" name="Footer Placeholder 12"/>
          <p:cNvSpPr>
            <a:spLocks noGrp="1"/>
          </p:cNvSpPr>
          <p:nvPr>
            <p:ph type="ftr" sz="quarter" idx="16"/>
          </p:nvPr>
        </p:nvSpPr>
        <p:spPr/>
        <p:txBody>
          <a:body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s-ES" smtClean="0"/>
              <a:t>Haga clic para modificar el estilo de título del patrón</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3" name="Date Placeholder 12"/>
          <p:cNvSpPr>
            <a:spLocks noGrp="1"/>
          </p:cNvSpPr>
          <p:nvPr>
            <p:ph type="dt" sz="half" idx="10"/>
          </p:nvPr>
        </p:nvSpPr>
        <p:spPr/>
        <p:txBody>
          <a:bodyPr/>
          <a:lstStyle/>
          <a:p>
            <a:fld id="{E579FD7A-5DD0-48F3-8BDD-064918017C8E}" type="datetimeFigureOut">
              <a:rPr lang="es-ES" smtClean="0"/>
              <a:pPr/>
              <a:t>24/05/2015</a:t>
            </a:fld>
            <a:endParaRPr lang="es-ES"/>
          </a:p>
        </p:txBody>
      </p:sp>
      <p:sp>
        <p:nvSpPr>
          <p:cNvPr id="14" name="Slide Number Placeholder 13"/>
          <p:cNvSpPr>
            <a:spLocks noGrp="1"/>
          </p:cNvSpPr>
          <p:nvPr>
            <p:ph type="sldNum" sz="quarter" idx="11"/>
          </p:nvPr>
        </p:nvSpPr>
        <p:spPr/>
        <p:txBody>
          <a:bodyPr/>
          <a:lstStyle/>
          <a:p>
            <a:fld id="{9C22C6B4-8341-4385-BB76-D8C94DA10AFE}" type="slidenum">
              <a:rPr lang="es-ES" smtClean="0"/>
              <a:pPr/>
              <a:t>‹Nº›</a:t>
            </a:fld>
            <a:endParaRPr lang="es-ES"/>
          </a:p>
        </p:txBody>
      </p:sp>
      <p:sp>
        <p:nvSpPr>
          <p:cNvPr id="15" name="Footer Placeholder 14"/>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9" name="Date Placeholder 8"/>
          <p:cNvSpPr>
            <a:spLocks noGrp="1"/>
          </p:cNvSpPr>
          <p:nvPr>
            <p:ph type="dt" sz="half" idx="15"/>
          </p:nvPr>
        </p:nvSpPr>
        <p:spPr/>
        <p:txBody>
          <a:bodyPr/>
          <a:lstStyle/>
          <a:p>
            <a:fld id="{E579FD7A-5DD0-48F3-8BDD-064918017C8E}" type="datetimeFigureOut">
              <a:rPr lang="es-ES" smtClean="0"/>
              <a:pPr/>
              <a:t>24/05/2015</a:t>
            </a:fld>
            <a:endParaRPr lang="es-ES"/>
          </a:p>
        </p:txBody>
      </p:sp>
      <p:sp>
        <p:nvSpPr>
          <p:cNvPr id="12" name="Slide Number Placeholder 11"/>
          <p:cNvSpPr>
            <a:spLocks noGrp="1"/>
          </p:cNvSpPr>
          <p:nvPr>
            <p:ph type="sldNum" sz="quarter" idx="16"/>
          </p:nvPr>
        </p:nvSpPr>
        <p:spPr/>
        <p:txBody>
          <a:bodyPr/>
          <a:lstStyle/>
          <a:p>
            <a:fld id="{9C22C6B4-8341-4385-BB76-D8C94DA10AFE}" type="slidenum">
              <a:rPr lang="es-ES" smtClean="0"/>
              <a:pPr/>
              <a:t>‹Nº›</a:t>
            </a:fld>
            <a:endParaRPr lang="es-ES"/>
          </a:p>
        </p:txBody>
      </p:sp>
      <p:sp>
        <p:nvSpPr>
          <p:cNvPr id="13" name="Footer Placeholder 12"/>
          <p:cNvSpPr>
            <a:spLocks noGrp="1"/>
          </p:cNvSpPr>
          <p:nvPr>
            <p:ph type="ftr" sz="quarter" idx="17"/>
          </p:nvPr>
        </p:nvSpPr>
        <p:spPr/>
        <p:txBody>
          <a:bodyPr/>
          <a:lstStyle/>
          <a:p>
            <a:endParaRPr lang="es-ES"/>
          </a:p>
        </p:txBody>
      </p:sp>
      <p:sp>
        <p:nvSpPr>
          <p:cNvPr id="16" name="Title 1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s-ES" smtClean="0"/>
              <a:t>Haga clic para modificar el estilo de texto del patrón</a:t>
            </a:r>
          </a:p>
        </p:txBody>
      </p:sp>
      <p:sp>
        <p:nvSpPr>
          <p:cNvPr id="11" name="Date Placeholder 10"/>
          <p:cNvSpPr>
            <a:spLocks noGrp="1"/>
          </p:cNvSpPr>
          <p:nvPr>
            <p:ph type="dt" sz="half" idx="16"/>
          </p:nvPr>
        </p:nvSpPr>
        <p:spPr/>
        <p:txBody>
          <a:bodyPr/>
          <a:lstStyle/>
          <a:p>
            <a:fld id="{E579FD7A-5DD0-48F3-8BDD-064918017C8E}" type="datetimeFigureOut">
              <a:rPr lang="es-ES" smtClean="0"/>
              <a:pPr/>
              <a:t>24/05/2015</a:t>
            </a:fld>
            <a:endParaRPr lang="es-ES"/>
          </a:p>
        </p:txBody>
      </p:sp>
      <p:sp>
        <p:nvSpPr>
          <p:cNvPr id="12" name="Slide Number Placeholder 11"/>
          <p:cNvSpPr>
            <a:spLocks noGrp="1"/>
          </p:cNvSpPr>
          <p:nvPr>
            <p:ph type="sldNum" sz="quarter" idx="17"/>
          </p:nvPr>
        </p:nvSpPr>
        <p:spPr/>
        <p:txBody>
          <a:bodyPr/>
          <a:lstStyle/>
          <a:p>
            <a:fld id="{9C22C6B4-8341-4385-BB76-D8C94DA10AFE}" type="slidenum">
              <a:rPr lang="es-ES" smtClean="0"/>
              <a:pPr/>
              <a:t>‹Nº›</a:t>
            </a:fld>
            <a:endParaRPr lang="es-ES"/>
          </a:p>
        </p:txBody>
      </p:sp>
      <p:sp>
        <p:nvSpPr>
          <p:cNvPr id="13" name="Footer Placeholder 12"/>
          <p:cNvSpPr>
            <a:spLocks noGrp="1"/>
          </p:cNvSpPr>
          <p:nvPr>
            <p:ph type="ftr" sz="quarter" idx="18"/>
          </p:nvPr>
        </p:nvSpPr>
        <p:spPr/>
        <p:txBody>
          <a:bodyPr/>
          <a:lstStyle/>
          <a:p>
            <a:endParaRPr lang="es-ES"/>
          </a:p>
        </p:txBody>
      </p:sp>
      <p:sp>
        <p:nvSpPr>
          <p:cNvPr id="18" name="Title 1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s-ES" smtClean="0"/>
              <a:t>Haga clic para modificar el estilo de título del patrón</a:t>
            </a:r>
            <a:endParaRPr lang="en-US"/>
          </a:p>
        </p:txBody>
      </p:sp>
      <p:sp>
        <p:nvSpPr>
          <p:cNvPr id="15" name="Date Placeholder 14"/>
          <p:cNvSpPr>
            <a:spLocks noGrp="1"/>
          </p:cNvSpPr>
          <p:nvPr>
            <p:ph type="dt" sz="half" idx="10"/>
          </p:nvPr>
        </p:nvSpPr>
        <p:spPr/>
        <p:txBody>
          <a:bodyPr/>
          <a:lstStyle/>
          <a:p>
            <a:fld id="{E579FD7A-5DD0-48F3-8BDD-064918017C8E}" type="datetimeFigureOut">
              <a:rPr lang="es-ES" smtClean="0"/>
              <a:pPr/>
              <a:t>24/05/2015</a:t>
            </a:fld>
            <a:endParaRPr lang="es-ES"/>
          </a:p>
        </p:txBody>
      </p:sp>
      <p:sp>
        <p:nvSpPr>
          <p:cNvPr id="16" name="Slide Number Placeholder 15"/>
          <p:cNvSpPr>
            <a:spLocks noGrp="1"/>
          </p:cNvSpPr>
          <p:nvPr>
            <p:ph type="sldNum" sz="quarter" idx="11"/>
          </p:nvPr>
        </p:nvSpPr>
        <p:spPr/>
        <p:txBody>
          <a:bodyPr/>
          <a:lstStyle/>
          <a:p>
            <a:fld id="{9C22C6B4-8341-4385-BB76-D8C94DA10AFE}" type="slidenum">
              <a:rPr lang="es-ES" smtClean="0"/>
              <a:pPr/>
              <a:t>‹Nº›</a:t>
            </a:fld>
            <a:endParaRPr lang="es-ES"/>
          </a:p>
        </p:txBody>
      </p:sp>
      <p:sp>
        <p:nvSpPr>
          <p:cNvPr id="17" name="Footer Placeholder 16"/>
          <p:cNvSpPr>
            <a:spLocks noGrp="1"/>
          </p:cNvSpPr>
          <p:nvPr>
            <p:ph type="ftr" sz="quarter" idx="12"/>
          </p:nvPr>
        </p:nvSpPr>
        <p:spPr/>
        <p:txBody>
          <a:bodyPr/>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579FD7A-5DD0-48F3-8BDD-064918017C8E}" type="datetimeFigureOut">
              <a:rPr lang="es-ES" smtClean="0"/>
              <a:pPr/>
              <a:t>24/05/2015</a:t>
            </a:fld>
            <a:endParaRPr lang="es-ES"/>
          </a:p>
        </p:txBody>
      </p:sp>
      <p:sp>
        <p:nvSpPr>
          <p:cNvPr id="8" name="Slide Number Placeholder 7"/>
          <p:cNvSpPr>
            <a:spLocks noGrp="1"/>
          </p:cNvSpPr>
          <p:nvPr>
            <p:ph type="sldNum" sz="quarter" idx="11"/>
          </p:nvPr>
        </p:nvSpPr>
        <p:spPr/>
        <p:txBody>
          <a:bodyPr/>
          <a:lstStyle/>
          <a:p>
            <a:fld id="{9C22C6B4-8341-4385-BB76-D8C94DA10AFE}" type="slidenum">
              <a:rPr lang="es-ES" smtClean="0"/>
              <a:pPr/>
              <a:t>‹Nº›</a:t>
            </a:fld>
            <a:endParaRPr lang="es-ES"/>
          </a:p>
        </p:txBody>
      </p:sp>
      <p:sp>
        <p:nvSpPr>
          <p:cNvPr id="9" name="Footer Placeholder 8"/>
          <p:cNvSpPr>
            <a:spLocks noGrp="1"/>
          </p:cNvSpPr>
          <p:nvPr>
            <p:ph type="ftr" sz="quarter" idx="12"/>
          </p:nvPr>
        </p:nvSpPr>
        <p:spPr/>
        <p:txBody>
          <a:bodyPr/>
          <a:lstStyle/>
          <a:p>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6" name="Date Placeholder 15"/>
          <p:cNvSpPr>
            <a:spLocks noGrp="1"/>
          </p:cNvSpPr>
          <p:nvPr>
            <p:ph type="dt" sz="half" idx="15"/>
          </p:nvPr>
        </p:nvSpPr>
        <p:spPr/>
        <p:txBody>
          <a:bodyPr/>
          <a:lstStyle/>
          <a:p>
            <a:fld id="{E579FD7A-5DD0-48F3-8BDD-064918017C8E}" type="datetimeFigureOut">
              <a:rPr lang="es-ES" smtClean="0"/>
              <a:pPr/>
              <a:t>24/05/2015</a:t>
            </a:fld>
            <a:endParaRPr lang="es-ES"/>
          </a:p>
        </p:txBody>
      </p:sp>
      <p:sp>
        <p:nvSpPr>
          <p:cNvPr id="19" name="Slide Number Placeholder 18"/>
          <p:cNvSpPr>
            <a:spLocks noGrp="1"/>
          </p:cNvSpPr>
          <p:nvPr>
            <p:ph type="sldNum" sz="quarter" idx="16"/>
          </p:nvPr>
        </p:nvSpPr>
        <p:spPr/>
        <p:txBody>
          <a:bodyPr/>
          <a:lstStyle/>
          <a:p>
            <a:fld id="{9C22C6B4-8341-4385-BB76-D8C94DA10AFE}" type="slidenum">
              <a:rPr lang="es-ES" smtClean="0"/>
              <a:pPr/>
              <a:t>‹Nº›</a:t>
            </a:fld>
            <a:endParaRPr lang="es-ES"/>
          </a:p>
        </p:txBody>
      </p:sp>
      <p:sp>
        <p:nvSpPr>
          <p:cNvPr id="23" name="Footer Placeholder 22"/>
          <p:cNvSpPr>
            <a:spLocks noGrp="1"/>
          </p:cNvSpPr>
          <p:nvPr>
            <p:ph type="ftr" sz="quarter" idx="17"/>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s-ES" smtClean="0"/>
              <a:t>Haga clic para modificar el estilo de texto del patrón</a:t>
            </a:r>
          </a:p>
        </p:txBody>
      </p:sp>
      <p:sp>
        <p:nvSpPr>
          <p:cNvPr id="12" name="Title 11"/>
          <p:cNvSpPr>
            <a:spLocks noGrp="1"/>
          </p:cNvSpPr>
          <p:nvPr>
            <p:ph type="title"/>
          </p:nvPr>
        </p:nvSpPr>
        <p:spPr>
          <a:xfrm>
            <a:off x="2514600" y="975360"/>
            <a:ext cx="4114800" cy="701040"/>
          </a:xfrm>
        </p:spPr>
        <p:txBody>
          <a:bodyPr/>
          <a:lstStyle/>
          <a:p>
            <a:r>
              <a:rPr lang="es-ES" smtClean="0"/>
              <a:t>Haga clic para modificar el estilo de título del patrón</a:t>
            </a:r>
            <a:endParaRPr lang="en-US"/>
          </a:p>
        </p:txBody>
      </p:sp>
      <p:sp>
        <p:nvSpPr>
          <p:cNvPr id="13" name="Date Placeholder 12"/>
          <p:cNvSpPr>
            <a:spLocks noGrp="1"/>
          </p:cNvSpPr>
          <p:nvPr>
            <p:ph type="dt" sz="half" idx="14"/>
          </p:nvPr>
        </p:nvSpPr>
        <p:spPr>
          <a:xfrm>
            <a:off x="2981325" y="273180"/>
            <a:ext cx="3181350" cy="292100"/>
          </a:xfrm>
        </p:spPr>
        <p:txBody>
          <a:bodyPr/>
          <a:lstStyle/>
          <a:p>
            <a:fld id="{E579FD7A-5DD0-48F3-8BDD-064918017C8E}" type="datetimeFigureOut">
              <a:rPr lang="es-ES" smtClean="0"/>
              <a:pPr/>
              <a:t>24/05/2015</a:t>
            </a:fld>
            <a:endParaRPr lang="es-ES"/>
          </a:p>
        </p:txBody>
      </p:sp>
      <p:sp>
        <p:nvSpPr>
          <p:cNvPr id="14" name="Slide Number Placeholder 13"/>
          <p:cNvSpPr>
            <a:spLocks noGrp="1"/>
          </p:cNvSpPr>
          <p:nvPr>
            <p:ph type="sldNum" sz="quarter" idx="15"/>
          </p:nvPr>
        </p:nvSpPr>
        <p:spPr>
          <a:xfrm>
            <a:off x="4038600" y="6172200"/>
            <a:ext cx="1066800" cy="304800"/>
          </a:xfrm>
        </p:spPr>
        <p:txBody>
          <a:bodyPr/>
          <a:lstStyle/>
          <a:p>
            <a:fld id="{9C22C6B4-8341-4385-BB76-D8C94DA10AFE}" type="slidenum">
              <a:rPr lang="es-ES" smtClean="0"/>
              <a:pPr/>
              <a:t>‹Nº›</a:t>
            </a:fld>
            <a:endParaRPr lang="es-ES"/>
          </a:p>
        </p:txBody>
      </p:sp>
      <p:sp>
        <p:nvSpPr>
          <p:cNvPr id="15" name="Footer Placeholder 14"/>
          <p:cNvSpPr>
            <a:spLocks noGrp="1"/>
          </p:cNvSpPr>
          <p:nvPr>
            <p:ph type="ftr" sz="quarter" idx="16"/>
          </p:nvPr>
        </p:nvSpPr>
        <p:spPr>
          <a:xfrm>
            <a:off x="1447800" y="6486525"/>
            <a:ext cx="6248400" cy="292100"/>
          </a:xfrm>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579FD7A-5DD0-48F3-8BDD-064918017C8E}" type="datetimeFigureOut">
              <a:rPr lang="es-ES" smtClean="0"/>
              <a:pPr/>
              <a:t>24/05/2015</a:t>
            </a:fld>
            <a:endParaRPr lang="es-E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s-E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9C22C6B4-8341-4385-BB76-D8C94DA10AFE}" type="slidenum">
              <a:rPr lang="es-ES" smtClean="0"/>
              <a:pPr/>
              <a:t>‹Nº›</a:t>
            </a:fld>
            <a:endParaRPr lang="es-E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s-ES" smtClean="0"/>
              <a:t>Haga clic para modificar el estilo de título del patrón</a:t>
            </a:r>
            <a:endParaRPr lang="en-US" dirty="0"/>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dirty="0"/>
          </a:p>
        </p:txBody>
      </p:sp>
      <p:sp>
        <p:nvSpPr>
          <p:cNvPr id="2" name="1 Título"/>
          <p:cNvSpPr>
            <a:spLocks noGrp="1"/>
          </p:cNvSpPr>
          <p:nvPr>
            <p:ph type="title"/>
          </p:nvPr>
        </p:nvSpPr>
        <p:spPr>
          <a:xfrm>
            <a:off x="541784" y="764704"/>
            <a:ext cx="7772400" cy="648073"/>
          </a:xfrm>
        </p:spPr>
        <p:txBody>
          <a:bodyPr>
            <a:normAutofit/>
          </a:bodyPr>
          <a:lstStyle/>
          <a:p>
            <a:r>
              <a:rPr lang="es-ES" sz="3600" i="1" dirty="0" smtClean="0">
                <a:solidFill>
                  <a:srgbClr val="FF0000"/>
                </a:solidFill>
                <a:effectLst>
                  <a:outerShdw blurRad="38100" dist="38100" dir="2700000" algn="tl">
                    <a:srgbClr val="000000">
                      <a:alpha val="43137"/>
                    </a:srgbClr>
                  </a:outerShdw>
                </a:effectLst>
              </a:rPr>
              <a:t>Los vinos en Alemania</a:t>
            </a:r>
            <a:endParaRPr lang="es-ES" sz="3600" i="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5343" y="2204864"/>
            <a:ext cx="8352928" cy="3702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85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normAutofit lnSpcReduction="10000"/>
          </a:bodyPr>
          <a:lstStyle/>
          <a:p>
            <a:r>
              <a:rPr lang="es-ES" dirty="0"/>
              <a:t>Los vinos son producidos alrededor de los ríos, principalmente el Rin y sus afluentes, a menudo protegidos por las montañas. Los ríos tienen efectos </a:t>
            </a:r>
            <a:r>
              <a:rPr lang="es-ES" dirty="0" smtClean="0"/>
              <a:t>significativos de tipo </a:t>
            </a:r>
            <a:r>
              <a:rPr lang="es-ES" dirty="0"/>
              <a:t>microclima para moderar la temperatura. El suelo es de pizarra en los valles empinados, para absorber el calor del sol y conservar toda la noche. En las </a:t>
            </a:r>
            <a:r>
              <a:rPr lang="es-ES" dirty="0" smtClean="0"/>
              <a:t>colinas </a:t>
            </a:r>
            <a:r>
              <a:rPr lang="es-ES" dirty="0"/>
              <a:t>la tierra es de cal y </a:t>
            </a:r>
            <a:r>
              <a:rPr lang="es-ES" dirty="0" smtClean="0"/>
              <a:t>dominando la arcilla . </a:t>
            </a:r>
            <a:r>
              <a:rPr lang="es-ES" dirty="0"/>
              <a:t>Los grandes sitios son a menudo extremadamente </a:t>
            </a:r>
            <a:r>
              <a:rPr lang="es-ES" dirty="0" smtClean="0"/>
              <a:t>empinad, </a:t>
            </a:r>
            <a:r>
              <a:rPr lang="es-ES" dirty="0"/>
              <a:t>así </a:t>
            </a:r>
            <a:r>
              <a:rPr lang="es-ES" dirty="0" smtClean="0"/>
              <a:t>capturan </a:t>
            </a:r>
            <a:r>
              <a:rPr lang="es-ES" dirty="0"/>
              <a:t>la mayor luz solar, pero que son difíciles de cosechar mecánicamente. Las pistas también se posicionan frente al sur o al oeste con el ángulo hacia el sol.</a:t>
            </a:r>
          </a:p>
        </p:txBody>
      </p:sp>
      <p:sp>
        <p:nvSpPr>
          <p:cNvPr id="4" name="3 Título"/>
          <p:cNvSpPr>
            <a:spLocks noGrp="1"/>
          </p:cNvSpPr>
          <p:nvPr>
            <p:ph type="title"/>
          </p:nvPr>
        </p:nvSpPr>
        <p:spPr/>
        <p:txBody>
          <a:bodyPr>
            <a:normAutofit/>
          </a:bodyPr>
          <a:lstStyle/>
          <a:p>
            <a:r>
              <a:rPr lang="es-ES" sz="2400" dirty="0" smtClean="0">
                <a:solidFill>
                  <a:srgbClr val="FF0000"/>
                </a:solidFill>
              </a:rPr>
              <a:t>Geografia y </a:t>
            </a:r>
            <a:r>
              <a:rPr lang="es-ES" sz="2400" dirty="0">
                <a:solidFill>
                  <a:srgbClr val="FF0000"/>
                </a:solidFill>
              </a:rPr>
              <a:t>c</a:t>
            </a:r>
            <a:r>
              <a:rPr lang="es-ES" sz="2400" dirty="0" smtClean="0">
                <a:solidFill>
                  <a:srgbClr val="FF0000"/>
                </a:solidFill>
              </a:rPr>
              <a:t>lima</a:t>
            </a:r>
            <a:endParaRPr lang="es-ES" sz="2400" dirty="0">
              <a:solidFill>
                <a:srgbClr val="FF0000"/>
              </a:solidFill>
            </a:endParaRPr>
          </a:p>
        </p:txBody>
      </p:sp>
    </p:spTree>
    <p:extLst>
      <p:ext uri="{BB962C8B-B14F-4D97-AF65-F5344CB8AC3E}">
        <p14:creationId xmlns="" xmlns:p14="http://schemas.microsoft.com/office/powerpoint/2010/main" val="380807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lstStyle/>
          <a:p>
            <a:endParaRPr lang="es-ES" dirty="0"/>
          </a:p>
        </p:txBody>
      </p:sp>
      <p:sp>
        <p:nvSpPr>
          <p:cNvPr id="3" name="2 Marcador de texto"/>
          <p:cNvSpPr>
            <a:spLocks noGrp="1"/>
          </p:cNvSpPr>
          <p:nvPr>
            <p:ph type="body" sz="half" idx="2"/>
          </p:nvPr>
        </p:nvSpPr>
        <p:spPr/>
        <p:txBody>
          <a:bodyPr/>
          <a:lstStyle/>
          <a:p>
            <a:endParaRPr lang="es-ES"/>
          </a:p>
        </p:txBody>
      </p:sp>
      <p:sp>
        <p:nvSpPr>
          <p:cNvPr id="4" name="3 Título"/>
          <p:cNvSpPr>
            <a:spLocks noGrp="1"/>
          </p:cNvSpPr>
          <p:nvPr>
            <p:ph type="title"/>
          </p:nvPr>
        </p:nvSpPr>
        <p:spPr/>
        <p:txBody>
          <a:bodyPr/>
          <a:lstStyle/>
          <a:p>
            <a:endParaRPr lang="es-ES"/>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260648"/>
            <a:ext cx="8280920" cy="3568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80195" y="3627699"/>
            <a:ext cx="6311602" cy="3007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74039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107504" y="2060848"/>
            <a:ext cx="8784976" cy="4797152"/>
          </a:xfrm>
        </p:spPr>
        <p:txBody>
          <a:bodyPr>
            <a:noAutofit/>
          </a:bodyPr>
          <a:lstStyle/>
          <a:p>
            <a:r>
              <a:rPr lang="es-ES" sz="1600" dirty="0"/>
              <a:t>Hay 13 regiones definidas en Alemania</a:t>
            </a:r>
            <a:r>
              <a:rPr lang="es-ES" sz="1600" dirty="0" smtClean="0"/>
              <a:t>:</a:t>
            </a:r>
            <a:endParaRPr lang="es-ES" sz="1600" dirty="0"/>
          </a:p>
          <a:p>
            <a:pPr algn="l"/>
            <a:r>
              <a:rPr lang="es-ES" sz="1400" dirty="0"/>
              <a:t> 1 - </a:t>
            </a:r>
            <a:r>
              <a:rPr lang="es-ES" sz="1400" dirty="0" err="1"/>
              <a:t>Ahr</a:t>
            </a:r>
            <a:r>
              <a:rPr lang="es-ES" sz="1400" dirty="0"/>
              <a:t> - una pequeña región a lo largo del río </a:t>
            </a:r>
            <a:r>
              <a:rPr lang="es-ES" sz="1400" dirty="0" err="1"/>
              <a:t>Ahr</a:t>
            </a:r>
            <a:r>
              <a:rPr lang="es-ES" sz="1400" dirty="0"/>
              <a:t>, afluente del Rin, que a pesar de su ubicación northernly produce principalmente vino tinto de Sptburgunder</a:t>
            </a:r>
            <a:r>
              <a:rPr lang="es-ES" sz="1400" dirty="0" smtClean="0"/>
              <a:t>.</a:t>
            </a:r>
          </a:p>
          <a:p>
            <a:pPr algn="l"/>
            <a:r>
              <a:rPr lang="es-ES" sz="1400" dirty="0" smtClean="0"/>
              <a:t> </a:t>
            </a:r>
            <a:r>
              <a:rPr lang="es-ES" sz="1400" dirty="0"/>
              <a:t>2 - Baden - </a:t>
            </a:r>
            <a:r>
              <a:rPr lang="es-ES" sz="1400" dirty="0" smtClean="0"/>
              <a:t> </a:t>
            </a:r>
            <a:r>
              <a:rPr lang="es-ES" sz="1400" dirty="0"/>
              <a:t>región de Alemania, más cálida y soleada </a:t>
            </a:r>
            <a:r>
              <a:rPr lang="es-ES" sz="1400" dirty="0" smtClean="0"/>
              <a:t>, </a:t>
            </a:r>
            <a:r>
              <a:rPr lang="es-ES" sz="1400" dirty="0"/>
              <a:t>en la esquina suroeste de Alemania, a través del río Rin desde Alsacia, y la única región vinícola alemana situada en el vino de la Unión </a:t>
            </a:r>
            <a:r>
              <a:rPr lang="es-ES" sz="1400" dirty="0" smtClean="0"/>
              <a:t>Europea. Destaca </a:t>
            </a:r>
            <a:r>
              <a:rPr lang="es-ES" sz="1400" dirty="0"/>
              <a:t>por sus vinos pinot - tintos y </a:t>
            </a:r>
            <a:r>
              <a:rPr lang="es-ES" sz="1400" dirty="0" smtClean="0"/>
              <a:t>blancos. </a:t>
            </a:r>
          </a:p>
          <a:p>
            <a:pPr algn="l"/>
            <a:r>
              <a:rPr lang="es-ES" sz="1400" dirty="0" smtClean="0"/>
              <a:t>3 </a:t>
            </a:r>
            <a:r>
              <a:rPr lang="es-ES" sz="1400" dirty="0"/>
              <a:t>- Franconia o Franken - alrededor de partes del río Meno, y la única región vinícola situada en Baviera. Destaca por crecer muchas variedades en suelo calcáreo y para la producción de vinos de gran alcance Silvaner seco. En Alemania, Franconia y sólo algunas partes pequeñas de la región de Baden están autorizados a utilizar la forma de la botella Bocksbeutel aplanado distintivo. </a:t>
            </a:r>
            <a:endParaRPr lang="es-ES" sz="1400" dirty="0" smtClean="0"/>
          </a:p>
          <a:p>
            <a:pPr algn="l"/>
            <a:r>
              <a:rPr lang="es-ES" sz="1400" dirty="0" smtClean="0"/>
              <a:t>4 </a:t>
            </a:r>
            <a:r>
              <a:rPr lang="es-ES" sz="1400" dirty="0"/>
              <a:t>- Hessische Bergstrae - una pequeña región en el estado federal de Hesse dominado </a:t>
            </a:r>
            <a:r>
              <a:rPr lang="es-ES" sz="1400" dirty="0" smtClean="0"/>
              <a:t>por la variedad </a:t>
            </a:r>
            <a:r>
              <a:rPr lang="es-ES" sz="1400" dirty="0"/>
              <a:t>Riesling</a:t>
            </a:r>
            <a:r>
              <a:rPr lang="es-ES" sz="1400" dirty="0" smtClean="0"/>
              <a:t>.</a:t>
            </a:r>
          </a:p>
          <a:p>
            <a:pPr algn="l"/>
            <a:r>
              <a:rPr lang="es-ES" sz="1400" dirty="0" smtClean="0"/>
              <a:t> </a:t>
            </a:r>
            <a:r>
              <a:rPr lang="es-ES" sz="1400" dirty="0"/>
              <a:t>5 - Mittelrhein - a lo largo de las porciones centrales del río Rin, principalmente entre las regiones de Rheingau y Mosel, y dominado </a:t>
            </a:r>
            <a:r>
              <a:rPr lang="es-ES" sz="1400" dirty="0" smtClean="0"/>
              <a:t>por la variedad </a:t>
            </a:r>
            <a:r>
              <a:rPr lang="es-ES" sz="1400" dirty="0"/>
              <a:t>Riesling</a:t>
            </a:r>
            <a:r>
              <a:rPr lang="es-ES" sz="1400" dirty="0" smtClean="0"/>
              <a:t>.</a:t>
            </a:r>
          </a:p>
          <a:p>
            <a:pPr algn="l"/>
            <a:r>
              <a:rPr lang="es-ES" sz="1400" dirty="0" smtClean="0"/>
              <a:t> </a:t>
            </a:r>
            <a:r>
              <a:rPr lang="es-ES" sz="1400" dirty="0"/>
              <a:t>6 - Mosel - a lo largo del río Mosela y sus afluentes, los ríos Saar y Ruwer, </a:t>
            </a:r>
            <a:r>
              <a:rPr lang="es-ES" sz="1400" dirty="0" smtClean="0"/>
              <a:t>era </a:t>
            </a:r>
            <a:r>
              <a:rPr lang="es-ES" sz="1400" dirty="0"/>
              <a:t>conocido previamente como Mosel-Saar-Ruwer. La región de Mosel está dominado por las uvas Riesling y suelos de pizarra, y los mejores vinos se cultivan en terrenos </a:t>
            </a:r>
            <a:r>
              <a:rPr lang="es-ES" sz="1400" dirty="0" smtClean="0"/>
              <a:t>escarpados.</a:t>
            </a:r>
          </a:p>
          <a:p>
            <a:pPr algn="l"/>
            <a:r>
              <a:rPr lang="es-ES" sz="1400" dirty="0" smtClean="0"/>
              <a:t> </a:t>
            </a:r>
            <a:r>
              <a:rPr lang="es-ES" sz="1400" dirty="0"/>
              <a:t>7 - Nahe - alrededor del río Nahe en origen volcánico dan suelos muy variados. Variedades de uva mezcladas pero los mejores productores conocidos crecen </a:t>
            </a:r>
            <a:r>
              <a:rPr lang="es-ES" sz="1400" dirty="0" smtClean="0"/>
              <a:t>principalmente con la variedad Riesling</a:t>
            </a:r>
            <a:r>
              <a:rPr lang="es-ES" sz="1400" dirty="0"/>
              <a:t>, y algunos de ellos han alcanzado fama mundial en los últimos años</a:t>
            </a:r>
            <a:r>
              <a:rPr lang="es-ES" sz="1400" dirty="0" smtClean="0"/>
              <a:t>.</a:t>
            </a:r>
          </a:p>
        </p:txBody>
      </p:sp>
      <p:sp>
        <p:nvSpPr>
          <p:cNvPr id="4" name="3 Título"/>
          <p:cNvSpPr>
            <a:spLocks noGrp="1"/>
          </p:cNvSpPr>
          <p:nvPr>
            <p:ph type="title"/>
          </p:nvPr>
        </p:nvSpPr>
        <p:spPr/>
        <p:txBody>
          <a:bodyPr>
            <a:normAutofit/>
          </a:bodyPr>
          <a:lstStyle/>
          <a:p>
            <a:r>
              <a:rPr lang="es-ES" sz="2400" dirty="0" smtClean="0">
                <a:solidFill>
                  <a:srgbClr val="FF0000"/>
                </a:solidFill>
              </a:rPr>
              <a:t>Regiones </a:t>
            </a:r>
            <a:r>
              <a:rPr lang="es-ES" sz="2400" dirty="0" err="1" smtClean="0">
                <a:solidFill>
                  <a:srgbClr val="FF0000"/>
                </a:solidFill>
              </a:rPr>
              <a:t>vinicolas</a:t>
            </a:r>
            <a:endParaRPr lang="es-ES" sz="2400" dirty="0">
              <a:solidFill>
                <a:srgbClr val="FF0000"/>
              </a:solidFill>
            </a:endParaRPr>
          </a:p>
        </p:txBody>
      </p:sp>
    </p:spTree>
    <p:extLst>
      <p:ext uri="{BB962C8B-B14F-4D97-AF65-F5344CB8AC3E}">
        <p14:creationId xmlns="" xmlns:p14="http://schemas.microsoft.com/office/powerpoint/2010/main" val="178859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323528" y="1484784"/>
            <a:ext cx="8568952" cy="4896543"/>
          </a:xfrm>
        </p:spPr>
        <p:txBody>
          <a:bodyPr>
            <a:noAutofit/>
          </a:bodyPr>
          <a:lstStyle/>
          <a:p>
            <a:pPr algn="l"/>
            <a:r>
              <a:rPr lang="es-ES" sz="1400" dirty="0" smtClean="0"/>
              <a:t> 8 - Palatinado o Pfalz - la segunda región más grande de producción en Alemania, con una producción de muy variados estilos de vino, donde el vino tinto ha ido en aumento. La mitad norte de la región es el hogar de muchos productores Riesling bien conocidos que tienen una larga historia, que se especializan en vinos potentes Riesling en un estilo seco. Hasta 1995, era conocido en alemán como Rheinpfalz.</a:t>
            </a:r>
          </a:p>
          <a:p>
            <a:pPr algn="l"/>
            <a:r>
              <a:rPr lang="es-ES" sz="1400" dirty="0" smtClean="0"/>
              <a:t> 9 - Rheingau - una pequeña región situada en una curva en el río Rin, que dan excelentes condiciones para la viticultura. Las más antiguas referencias documentadas a la Riesling provienen de la región de Rheingau y es la región en la que muchas de las prácticas enológicas alemanes han originado, como el uso de las denominaciones Prdikat, y donde se encuentran muchos productores de alto perfil. </a:t>
            </a:r>
          </a:p>
          <a:p>
            <a:pPr algn="l"/>
            <a:r>
              <a:rPr lang="es-ES" sz="1400" dirty="0" smtClean="0"/>
              <a:t>10 - Rheinhessen o Rhenish Hesse - la zona de producción más grande de Alemania. Una vez conocida como la tierra Liebfraumilch, sino una revolución de la calidad ha tenido lugar desde la década de 1990. Estilos de vinos mezclados y los vinos tintos y blancos. Los mejores vinos Riesling, son similares a Palatinado Riesling - seco y potente.</a:t>
            </a:r>
          </a:p>
          <a:p>
            <a:pPr algn="l"/>
            <a:r>
              <a:rPr lang="es-ES" sz="1400" dirty="0" smtClean="0"/>
              <a:t> 11 - Saale-Unstrut - una de las dos regiones de la antigua Alemania del Este, situado a lo largo de los ríos Saale y Unstrut y septentrional región vinícola de Alemania. </a:t>
            </a:r>
          </a:p>
          <a:p>
            <a:pPr algn="l"/>
            <a:r>
              <a:rPr lang="es-ES" sz="1400" dirty="0" smtClean="0"/>
              <a:t>12 - Sajonia y Sajonia - una de las dos regiones de la antigua Alemania del Este, en la esquina sureste del país, a orillas del río Elba, en el estado federal de Sajonia. </a:t>
            </a:r>
          </a:p>
          <a:p>
            <a:pPr algn="l"/>
            <a:r>
              <a:rPr lang="es-ES" sz="1400" dirty="0" smtClean="0"/>
              <a:t>13 - Wurtemberg - una región de vino tinto tradicional, donde las variedades de uva Trollinger, Schwarzriesling y Lemberger superan en número a las variedades que predominan en otros lugares. Una de las dos regiones de vino en el estado federal de Baden-Wurtemberg.</a:t>
            </a:r>
          </a:p>
          <a:p>
            <a:endParaRPr lang="es-E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lstStyle/>
          <a:p>
            <a:r>
              <a:rPr lang="es-ES" u="sng" dirty="0" smtClean="0"/>
              <a:t>Sexto vino mas caro del mundo</a:t>
            </a:r>
            <a:endParaRPr lang="es-ES" u="sng" dirty="0"/>
          </a:p>
          <a:p>
            <a:pPr algn="l"/>
            <a:r>
              <a:rPr lang="es-ES" sz="1400" dirty="0" smtClean="0"/>
              <a:t>.</a:t>
            </a:r>
            <a:r>
              <a:rPr lang="es-ES" sz="1400" dirty="0"/>
              <a:t>Joh. </a:t>
            </a:r>
            <a:r>
              <a:rPr lang="es-ES" sz="1400" dirty="0" err="1"/>
              <a:t>Jos</a:t>
            </a:r>
            <a:r>
              <a:rPr lang="es-ES" sz="1400" dirty="0"/>
              <a:t>. </a:t>
            </a:r>
            <a:r>
              <a:rPr lang="es-ES" sz="1400" dirty="0" err="1"/>
              <a:t>Prum</a:t>
            </a:r>
            <a:r>
              <a:rPr lang="es-ES" sz="1400" dirty="0"/>
              <a:t> </a:t>
            </a:r>
            <a:r>
              <a:rPr lang="es-ES" sz="1400" dirty="0" err="1"/>
              <a:t>Wehlener</a:t>
            </a:r>
            <a:r>
              <a:rPr lang="es-ES" sz="1400" dirty="0"/>
              <a:t> </a:t>
            </a:r>
            <a:r>
              <a:rPr lang="es-ES" sz="1400" dirty="0" err="1"/>
              <a:t>Sonnenuhr</a:t>
            </a:r>
            <a:r>
              <a:rPr lang="es-ES" sz="1400" dirty="0"/>
              <a:t> Riesling </a:t>
            </a:r>
            <a:r>
              <a:rPr lang="es-ES" sz="1400" dirty="0" err="1" smtClean="0"/>
              <a:t>Trockenbeerenauslese</a:t>
            </a:r>
            <a:endParaRPr lang="es-ES" sz="1400" dirty="0"/>
          </a:p>
          <a:p>
            <a:pPr algn="l"/>
            <a:r>
              <a:rPr lang="es-ES" sz="1400" dirty="0"/>
              <a:t>Región: </a:t>
            </a:r>
            <a:r>
              <a:rPr lang="es-ES" sz="1400" dirty="0" err="1"/>
              <a:t>Bereich</a:t>
            </a:r>
            <a:r>
              <a:rPr lang="es-ES" sz="1400" dirty="0"/>
              <a:t> </a:t>
            </a:r>
            <a:r>
              <a:rPr lang="es-ES" sz="1400" dirty="0" err="1"/>
              <a:t>Bernkastel</a:t>
            </a:r>
            <a:r>
              <a:rPr lang="es-ES" sz="1400" dirty="0"/>
              <a:t>, Mosel, Alemania</a:t>
            </a:r>
          </a:p>
          <a:p>
            <a:pPr algn="l"/>
            <a:r>
              <a:rPr lang="es-ES" sz="1400" dirty="0"/>
              <a:t>Precio promedio: 5.329 dólares</a:t>
            </a:r>
          </a:p>
          <a:p>
            <a:pPr algn="l"/>
            <a:r>
              <a:rPr lang="es-ES" sz="1400" dirty="0"/>
              <a:t>Precio máximo: 11.392 dólares</a:t>
            </a:r>
          </a:p>
          <a:p>
            <a:pPr algn="l"/>
            <a:r>
              <a:rPr lang="es-ES" sz="1400" dirty="0"/>
              <a:t>Variedad de uva: Riesling</a:t>
            </a:r>
          </a:p>
        </p:txBody>
      </p:sp>
      <p:sp>
        <p:nvSpPr>
          <p:cNvPr id="3" name="2 Marcador de texto"/>
          <p:cNvSpPr>
            <a:spLocks noGrp="1"/>
          </p:cNvSpPr>
          <p:nvPr>
            <p:ph type="body" sz="half" idx="2"/>
          </p:nvPr>
        </p:nvSpPr>
        <p:spPr/>
        <p:txBody>
          <a:bodyPr/>
          <a:lstStyle/>
          <a:p>
            <a:endParaRPr lang="es-ES"/>
          </a:p>
        </p:txBody>
      </p:sp>
      <p:sp>
        <p:nvSpPr>
          <p:cNvPr id="4" name="3 Título"/>
          <p:cNvSpPr>
            <a:spLocks noGrp="1"/>
          </p:cNvSpPr>
          <p:nvPr>
            <p:ph type="title"/>
          </p:nvPr>
        </p:nvSpPr>
        <p:spPr>
          <a:xfrm>
            <a:off x="2555776" y="980728"/>
            <a:ext cx="4114800" cy="701040"/>
          </a:xfrm>
        </p:spPr>
        <p:txBody>
          <a:bodyPr>
            <a:normAutofit/>
          </a:bodyPr>
          <a:lstStyle/>
          <a:p>
            <a:r>
              <a:rPr lang="es-ES" sz="2400" dirty="0" smtClean="0">
                <a:solidFill>
                  <a:srgbClr val="FF0000"/>
                </a:solidFill>
              </a:rPr>
              <a:t>curiosidades</a:t>
            </a:r>
            <a:endParaRPr lang="es-ES" sz="2400" dirty="0">
              <a:solidFill>
                <a:srgbClr val="FF0000"/>
              </a:solidFill>
            </a:endParaRP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2780928"/>
            <a:ext cx="2952328"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89523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1485900" y="1916832"/>
            <a:ext cx="6172200" cy="3510915"/>
          </a:xfrm>
        </p:spPr>
        <p:txBody>
          <a:bodyPr/>
          <a:lstStyle/>
          <a:p>
            <a:r>
              <a:rPr lang="es-ES" sz="2400" u="sng" dirty="0" smtClean="0"/>
              <a:t>Tercer vino mas caro del mundo</a:t>
            </a:r>
          </a:p>
          <a:p>
            <a:pPr algn="l"/>
            <a:r>
              <a:rPr lang="es-ES" dirty="0" err="1" smtClean="0"/>
              <a:t>Egon</a:t>
            </a:r>
            <a:r>
              <a:rPr lang="es-ES" dirty="0" smtClean="0"/>
              <a:t> </a:t>
            </a:r>
            <a:r>
              <a:rPr lang="es-ES" dirty="0" err="1"/>
              <a:t>Müller-Scharzhof</a:t>
            </a:r>
            <a:r>
              <a:rPr lang="es-ES" dirty="0"/>
              <a:t> </a:t>
            </a:r>
            <a:r>
              <a:rPr lang="es-ES" dirty="0" err="1"/>
              <a:t>Scharzhofberger</a:t>
            </a:r>
            <a:r>
              <a:rPr lang="es-ES" dirty="0"/>
              <a:t> Riesling </a:t>
            </a:r>
            <a:r>
              <a:rPr lang="es-ES" dirty="0" err="1"/>
              <a:t>Trockenbeerenauslese</a:t>
            </a:r>
            <a:r>
              <a:rPr lang="es-ES" dirty="0"/>
              <a:t> </a:t>
            </a:r>
            <a:endParaRPr lang="es-ES" dirty="0" smtClean="0"/>
          </a:p>
          <a:p>
            <a:pPr algn="l"/>
            <a:r>
              <a:rPr lang="es-ES" dirty="0" smtClean="0"/>
              <a:t>Región</a:t>
            </a:r>
            <a:r>
              <a:rPr lang="es-ES" dirty="0"/>
              <a:t>: </a:t>
            </a:r>
            <a:r>
              <a:rPr lang="es-ES" dirty="0" err="1"/>
              <a:t>Bereich</a:t>
            </a:r>
            <a:r>
              <a:rPr lang="es-ES" dirty="0"/>
              <a:t> Saar, Mosel, Alemania</a:t>
            </a:r>
          </a:p>
          <a:p>
            <a:pPr algn="l"/>
            <a:r>
              <a:rPr lang="es-ES" dirty="0"/>
              <a:t>Precio promedio: 6.934 dólares</a:t>
            </a:r>
          </a:p>
          <a:p>
            <a:pPr algn="l"/>
            <a:r>
              <a:rPr lang="es-ES" dirty="0"/>
              <a:t>Precio máximo: 14.125 dólares</a:t>
            </a:r>
          </a:p>
          <a:p>
            <a:pPr algn="l"/>
            <a:r>
              <a:rPr lang="es-ES" dirty="0"/>
              <a:t>Variedad de uva: Riesling</a:t>
            </a:r>
          </a:p>
          <a:p>
            <a:endParaRPr lang="es-ES" dirty="0"/>
          </a:p>
        </p:txBody>
      </p:sp>
      <p:pic>
        <p:nvPicPr>
          <p:cNvPr id="614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4019575"/>
            <a:ext cx="3600400"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2639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normAutofit fontScale="92500" lnSpcReduction="20000"/>
          </a:bodyPr>
          <a:lstStyle/>
          <a:p>
            <a:r>
              <a:rPr lang="es-ES" dirty="0" smtClean="0"/>
              <a:t> El Instituto Alemán del Vino (</a:t>
            </a:r>
            <a:r>
              <a:rPr lang="es-ES" dirty="0" err="1" smtClean="0"/>
              <a:t>Deutsches</a:t>
            </a:r>
            <a:r>
              <a:rPr lang="es-ES" dirty="0" smtClean="0"/>
              <a:t> </a:t>
            </a:r>
            <a:r>
              <a:rPr lang="es-ES" dirty="0" err="1" smtClean="0"/>
              <a:t>Weininstitut</a:t>
            </a:r>
            <a:r>
              <a:rPr lang="es-ES" dirty="0" smtClean="0"/>
              <a:t> – DWI) es la organización central de comunicación y mercadotecnia de todos los productores alemanes de vino. En su calidad de institución común de las bodegas, es tarea del DWI fomentar, sin desvirtuar la competencia, la calidad y las ventas de vinos provenientes de regiones alemanas a través de medidas de mercadotecnia en Alemania y en el extranjero. Fue fundado en 1949 con carácter de iniciativa privada, forma jurídica de </a:t>
            </a:r>
            <a:r>
              <a:rPr lang="es-ES" dirty="0" err="1" smtClean="0"/>
              <a:t>GmbH</a:t>
            </a:r>
            <a:r>
              <a:rPr lang="es-ES" dirty="0" smtClean="0"/>
              <a:t> (Sociedad de Responsabilidad Limitada) y el nombre de “Deutsche </a:t>
            </a:r>
            <a:r>
              <a:rPr lang="es-ES" dirty="0" err="1" smtClean="0"/>
              <a:t>Weinwerbung</a:t>
            </a:r>
            <a:r>
              <a:rPr lang="es-ES" dirty="0" smtClean="0"/>
              <a:t>” (Promoción del Vino Alemán). El DIW es financiado por el sector alemán del vino y se halla bajo la supervisión legal del Ministerio Federal de Alimentación, Agricultura y Protección de los Consumidores. </a:t>
            </a:r>
          </a:p>
        </p:txBody>
      </p:sp>
      <p:sp>
        <p:nvSpPr>
          <p:cNvPr id="4" name="3 Título"/>
          <p:cNvSpPr>
            <a:spLocks noGrp="1"/>
          </p:cNvSpPr>
          <p:nvPr>
            <p:ph type="title"/>
          </p:nvPr>
        </p:nvSpPr>
        <p:spPr/>
        <p:txBody>
          <a:bodyPr/>
          <a:lstStyle/>
          <a:p>
            <a:r>
              <a:rPr lang="es-ES" dirty="0" smtClean="0">
                <a:solidFill>
                  <a:srgbClr val="FF0000"/>
                </a:solidFill>
              </a:rPr>
              <a:t>El instituto </a:t>
            </a:r>
            <a:r>
              <a:rPr lang="es-ES" dirty="0" err="1" smtClean="0">
                <a:solidFill>
                  <a:srgbClr val="FF0000"/>
                </a:solidFill>
              </a:rPr>
              <a:t>aleman</a:t>
            </a:r>
            <a:r>
              <a:rPr lang="es-ES" dirty="0" smtClean="0">
                <a:solidFill>
                  <a:srgbClr val="FF0000"/>
                </a:solidFill>
              </a:rPr>
              <a:t> del vino </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179512" y="1844825"/>
            <a:ext cx="4464496" cy="3580616"/>
          </a:xfrm>
        </p:spPr>
        <p:txBody>
          <a:bodyPr>
            <a:noAutofit/>
          </a:bodyPr>
          <a:lstStyle/>
          <a:p>
            <a:r>
              <a:rPr lang="es-ES" sz="1600" dirty="0" smtClean="0"/>
              <a:t>El águila con el racimo de uva es garantía de auténtico placer vinícola. Si una etiqueta con un águila y un racimo de uva rodea el cuello de la botella, se puede confiar ciegamente en que se ha elegido uno de los mejores vinos alemanes producido por una de las más renombradas bodegas del país. El término de “degustación a ciegas” adquiere así un nuevo significado, que garantiza la experimentación, la curiosidad y el espíritu de descubrimiento de los amantes del vino. De este modo la asociación </a:t>
            </a:r>
            <a:r>
              <a:rPr lang="es-ES" sz="1600" dirty="0" err="1" smtClean="0"/>
              <a:t>Verband</a:t>
            </a:r>
            <a:r>
              <a:rPr lang="es-ES" sz="1600" dirty="0" smtClean="0"/>
              <a:t> </a:t>
            </a:r>
            <a:r>
              <a:rPr lang="es-ES" sz="1600" dirty="0" err="1" smtClean="0"/>
              <a:t>Deutscher</a:t>
            </a:r>
            <a:r>
              <a:rPr lang="es-ES" sz="1600" dirty="0" smtClean="0"/>
              <a:t> </a:t>
            </a:r>
            <a:r>
              <a:rPr lang="es-ES" sz="1600" dirty="0" err="1" smtClean="0"/>
              <a:t>Prädikatsweingüter</a:t>
            </a:r>
            <a:r>
              <a:rPr lang="es-ES" sz="1600" dirty="0" smtClean="0"/>
              <a:t> </a:t>
            </a:r>
            <a:r>
              <a:rPr lang="es-ES" sz="1600" dirty="0" err="1" smtClean="0"/>
              <a:t>e.V.</a:t>
            </a:r>
            <a:r>
              <a:rPr lang="es-ES" sz="1600" dirty="0" smtClean="0"/>
              <a:t> (VDP) y sus aproximadamente 200 miembros, seleccionados de acuerdo con estrictos criterios, son el baluarte de calidad contra todo lo que, en el mundo globalizado, hace el vino arbitrario y artificial. El águila con el racimo de uva es de toda confianza. No hay mejor sello de calidad. </a:t>
            </a:r>
            <a:endParaRPr lang="es-ES" sz="1600" dirty="0"/>
          </a:p>
        </p:txBody>
      </p:sp>
      <p:sp>
        <p:nvSpPr>
          <p:cNvPr id="4" name="3 Título"/>
          <p:cNvSpPr>
            <a:spLocks noGrp="1"/>
          </p:cNvSpPr>
          <p:nvPr>
            <p:ph type="title"/>
          </p:nvPr>
        </p:nvSpPr>
        <p:spPr/>
        <p:txBody>
          <a:bodyPr/>
          <a:lstStyle/>
          <a:p>
            <a:r>
              <a:rPr lang="es-ES" dirty="0" smtClean="0">
                <a:solidFill>
                  <a:srgbClr val="FF0000"/>
                </a:solidFill>
              </a:rPr>
              <a:t>VDP EL ÁGUILA CON EL RACIMO DE UVA</a:t>
            </a:r>
            <a:endParaRPr lang="es-ES" dirty="0">
              <a:solidFill>
                <a:srgbClr val="FF0000"/>
              </a:solidFill>
            </a:endParaRPr>
          </a:p>
        </p:txBody>
      </p:sp>
      <p:pic>
        <p:nvPicPr>
          <p:cNvPr id="1026" name="Picture 2" descr="C:\Users\Francesco\Desktop\VDP-200.jpg"/>
          <p:cNvPicPr>
            <a:picLocks noChangeAspect="1" noChangeArrowheads="1"/>
          </p:cNvPicPr>
          <p:nvPr/>
        </p:nvPicPr>
        <p:blipFill>
          <a:blip r:embed="rId2" cstate="print"/>
          <a:srcRect/>
          <a:stretch>
            <a:fillRect/>
          </a:stretch>
        </p:blipFill>
        <p:spPr bwMode="auto">
          <a:xfrm>
            <a:off x="4932040" y="2060848"/>
            <a:ext cx="1508313" cy="2187054"/>
          </a:xfrm>
          <a:prstGeom prst="rect">
            <a:avLst/>
          </a:prstGeom>
          <a:noFill/>
        </p:spPr>
      </p:pic>
      <p:pic>
        <p:nvPicPr>
          <p:cNvPr id="1027" name="Picture 3" descr="C:\Users\Francesco\Desktop\CAM1398158578.jpg"/>
          <p:cNvPicPr>
            <a:picLocks noChangeAspect="1" noChangeArrowheads="1"/>
          </p:cNvPicPr>
          <p:nvPr/>
        </p:nvPicPr>
        <p:blipFill>
          <a:blip r:embed="rId3" cstate="print"/>
          <a:srcRect/>
          <a:stretch>
            <a:fillRect/>
          </a:stretch>
        </p:blipFill>
        <p:spPr bwMode="auto">
          <a:xfrm>
            <a:off x="4932040" y="4509120"/>
            <a:ext cx="3532790" cy="218379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normAutofit/>
          </a:bodyPr>
          <a:lstStyle/>
          <a:p>
            <a:r>
              <a:rPr lang="es-ES" sz="1200" dirty="0" smtClean="0"/>
              <a:t>LOS VINOS ALEMANES ESTÁN MUY BIEN REPRESENTADOS ALGUNOS EJEMPLOS.</a:t>
            </a:r>
          </a:p>
          <a:p>
            <a:endParaRPr lang="es-ES" sz="1200" dirty="0"/>
          </a:p>
        </p:txBody>
      </p:sp>
      <p:sp>
        <p:nvSpPr>
          <p:cNvPr id="3" name="2 Marcador de texto"/>
          <p:cNvSpPr>
            <a:spLocks noGrp="1"/>
          </p:cNvSpPr>
          <p:nvPr>
            <p:ph type="body" sz="half" idx="2"/>
          </p:nvPr>
        </p:nvSpPr>
        <p:spPr>
          <a:xfrm>
            <a:off x="2699792" y="5445224"/>
            <a:ext cx="2520280" cy="1008112"/>
          </a:xfrm>
        </p:spPr>
        <p:txBody>
          <a:bodyPr>
            <a:noAutofit/>
          </a:bodyPr>
          <a:lstStyle/>
          <a:p>
            <a:r>
              <a:rPr lang="es-ES" dirty="0"/>
              <a:t>Canberra/Australia, octubre de 2008 “</a:t>
            </a:r>
            <a:r>
              <a:rPr lang="es-ES" dirty="0" err="1"/>
              <a:t>Best</a:t>
            </a:r>
            <a:r>
              <a:rPr lang="es-ES" dirty="0"/>
              <a:t> </a:t>
            </a:r>
            <a:r>
              <a:rPr lang="es-ES" dirty="0" err="1"/>
              <a:t>European</a:t>
            </a:r>
            <a:r>
              <a:rPr lang="es-ES" dirty="0"/>
              <a:t> Riesling“ y “</a:t>
            </a:r>
            <a:r>
              <a:rPr lang="es-ES" dirty="0" err="1"/>
              <a:t>The</a:t>
            </a:r>
            <a:r>
              <a:rPr lang="es-ES" dirty="0"/>
              <a:t> </a:t>
            </a:r>
            <a:r>
              <a:rPr lang="es-ES" dirty="0" err="1"/>
              <a:t>Best</a:t>
            </a:r>
            <a:r>
              <a:rPr lang="es-ES" dirty="0"/>
              <a:t> Riesling in </a:t>
            </a:r>
            <a:r>
              <a:rPr lang="es-ES" dirty="0" err="1"/>
              <a:t>the</a:t>
            </a:r>
            <a:r>
              <a:rPr lang="es-ES" dirty="0"/>
              <a:t> </a:t>
            </a:r>
            <a:r>
              <a:rPr lang="es-ES" dirty="0" err="1"/>
              <a:t>World</a:t>
            </a:r>
            <a:r>
              <a:rPr lang="es-ES" dirty="0"/>
              <a:t>“ © Hessische </a:t>
            </a:r>
            <a:r>
              <a:rPr lang="es-ES" dirty="0" err="1"/>
              <a:t>Staatsweingüter</a:t>
            </a:r>
            <a:r>
              <a:rPr lang="es-ES" dirty="0"/>
              <a:t> </a:t>
            </a:r>
            <a:r>
              <a:rPr lang="es-ES" dirty="0" err="1"/>
              <a:t>GmbH</a:t>
            </a:r>
            <a:r>
              <a:rPr lang="es-ES" dirty="0"/>
              <a:t> </a:t>
            </a:r>
            <a:r>
              <a:rPr lang="es-ES" dirty="0" err="1"/>
              <a:t>Kloster</a:t>
            </a:r>
            <a:r>
              <a:rPr lang="es-ES" dirty="0"/>
              <a:t> </a:t>
            </a:r>
            <a:r>
              <a:rPr lang="es-ES" dirty="0" err="1"/>
              <a:t>Eberbach</a:t>
            </a:r>
            <a:r>
              <a:rPr lang="es-ES" dirty="0"/>
              <a:t> </a:t>
            </a:r>
          </a:p>
        </p:txBody>
      </p:sp>
      <p:sp>
        <p:nvSpPr>
          <p:cNvPr id="4" name="3 Título"/>
          <p:cNvSpPr>
            <a:spLocks noGrp="1"/>
          </p:cNvSpPr>
          <p:nvPr>
            <p:ph type="title"/>
          </p:nvPr>
        </p:nvSpPr>
        <p:spPr/>
        <p:txBody>
          <a:bodyPr>
            <a:normAutofit/>
          </a:bodyPr>
          <a:lstStyle/>
          <a:p>
            <a:r>
              <a:rPr lang="es-ES" dirty="0" smtClean="0">
                <a:solidFill>
                  <a:srgbClr val="FF0000"/>
                </a:solidFill>
              </a:rPr>
              <a:t>Premios de vino en todo el mundo </a:t>
            </a:r>
            <a:endParaRPr lang="es-ES" dirty="0">
              <a:solidFill>
                <a:srgbClr val="FF0000"/>
              </a:solidFill>
            </a:endParaRPr>
          </a:p>
        </p:txBody>
      </p:sp>
      <p:pic>
        <p:nvPicPr>
          <p:cNvPr id="2050" name="Picture 2" descr="C:\Users\Francesco\Desktop\03-gaudenz.png"/>
          <p:cNvPicPr>
            <a:picLocks noChangeAspect="1" noChangeArrowheads="1"/>
          </p:cNvPicPr>
          <p:nvPr/>
        </p:nvPicPr>
        <p:blipFill>
          <a:blip r:embed="rId2" cstate="print"/>
          <a:srcRect/>
          <a:stretch>
            <a:fillRect/>
          </a:stretch>
        </p:blipFill>
        <p:spPr bwMode="auto">
          <a:xfrm>
            <a:off x="-540568" y="1988840"/>
            <a:ext cx="3528392" cy="3312367"/>
          </a:xfrm>
          <a:prstGeom prst="rect">
            <a:avLst/>
          </a:prstGeom>
          <a:noFill/>
        </p:spPr>
      </p:pic>
      <p:pic>
        <p:nvPicPr>
          <p:cNvPr id="2051" name="Picture 3" descr="C:\Users\Francesco\Desktop\00wgn06mn55u7_375x500.jpg"/>
          <p:cNvPicPr>
            <a:picLocks noChangeAspect="1" noChangeArrowheads="1"/>
          </p:cNvPicPr>
          <p:nvPr/>
        </p:nvPicPr>
        <p:blipFill>
          <a:blip r:embed="rId3" cstate="print"/>
          <a:srcRect/>
          <a:stretch>
            <a:fillRect/>
          </a:stretch>
        </p:blipFill>
        <p:spPr bwMode="auto">
          <a:xfrm>
            <a:off x="2771800" y="2420888"/>
            <a:ext cx="2448272" cy="2926983"/>
          </a:xfrm>
          <a:prstGeom prst="rect">
            <a:avLst/>
          </a:prstGeom>
          <a:noFill/>
        </p:spPr>
      </p:pic>
      <p:pic>
        <p:nvPicPr>
          <p:cNvPr id="2052" name="Picture 4" descr="C:\Users\Francesco\Desktop\10535341.jpg"/>
          <p:cNvPicPr>
            <a:picLocks noChangeAspect="1" noChangeArrowheads="1"/>
          </p:cNvPicPr>
          <p:nvPr/>
        </p:nvPicPr>
        <p:blipFill>
          <a:blip r:embed="rId4" cstate="print"/>
          <a:srcRect/>
          <a:stretch>
            <a:fillRect/>
          </a:stretch>
        </p:blipFill>
        <p:spPr bwMode="auto">
          <a:xfrm>
            <a:off x="6228184" y="2348880"/>
            <a:ext cx="2160240" cy="2808312"/>
          </a:xfrm>
          <a:prstGeom prst="rect">
            <a:avLst/>
          </a:prstGeom>
          <a:noFill/>
        </p:spPr>
      </p:pic>
      <p:sp>
        <p:nvSpPr>
          <p:cNvPr id="8" name="7 Rectángulo"/>
          <p:cNvSpPr/>
          <p:nvPr/>
        </p:nvSpPr>
        <p:spPr>
          <a:xfrm>
            <a:off x="251520" y="5229200"/>
            <a:ext cx="1800200" cy="1169551"/>
          </a:xfrm>
          <a:prstGeom prst="rect">
            <a:avLst/>
          </a:prstGeom>
        </p:spPr>
        <p:txBody>
          <a:bodyPr wrap="square">
            <a:spAutoFit/>
          </a:bodyPr>
          <a:lstStyle/>
          <a:p>
            <a:r>
              <a:rPr lang="es-ES" sz="1400" dirty="0" err="1" smtClean="0"/>
              <a:t>Gault</a:t>
            </a:r>
            <a:r>
              <a:rPr lang="es-ES" sz="1400" dirty="0" smtClean="0"/>
              <a:t> </a:t>
            </a:r>
            <a:r>
              <a:rPr lang="es-ES" sz="1400" dirty="0" err="1" smtClean="0"/>
              <a:t>Millau</a:t>
            </a:r>
            <a:r>
              <a:rPr lang="es-ES" sz="1400" dirty="0" smtClean="0"/>
              <a:t> Alemania “Viticultor del año 2009” Noviembre de 2008 © </a:t>
            </a:r>
            <a:r>
              <a:rPr lang="es-ES" sz="1400" dirty="0" err="1" smtClean="0"/>
              <a:t>Weingut</a:t>
            </a:r>
            <a:r>
              <a:rPr lang="es-ES" sz="1400" dirty="0" smtClean="0"/>
              <a:t> </a:t>
            </a:r>
            <a:r>
              <a:rPr lang="es-ES" sz="1400" dirty="0" err="1" smtClean="0"/>
              <a:t>Knipser</a:t>
            </a:r>
            <a:r>
              <a:rPr lang="es-ES" sz="1400" dirty="0" smtClean="0"/>
              <a:t> </a:t>
            </a:r>
            <a:endParaRPr lang="es-ES" sz="1400" dirty="0"/>
          </a:p>
        </p:txBody>
      </p:sp>
      <p:sp>
        <p:nvSpPr>
          <p:cNvPr id="9" name="8 Rectángulo"/>
          <p:cNvSpPr/>
          <p:nvPr/>
        </p:nvSpPr>
        <p:spPr>
          <a:xfrm rot="10800000" flipV="1">
            <a:off x="5724128" y="5505397"/>
            <a:ext cx="3168352" cy="954107"/>
          </a:xfrm>
          <a:prstGeom prst="rect">
            <a:avLst/>
          </a:prstGeom>
        </p:spPr>
        <p:txBody>
          <a:bodyPr wrap="square">
            <a:spAutoFit/>
          </a:bodyPr>
          <a:lstStyle/>
          <a:p>
            <a:r>
              <a:rPr lang="es-ES" sz="1400" dirty="0" smtClean="0"/>
              <a:t>International </a:t>
            </a:r>
            <a:r>
              <a:rPr lang="es-ES" sz="1400" dirty="0" err="1" smtClean="0"/>
              <a:t>Wine</a:t>
            </a:r>
            <a:r>
              <a:rPr lang="es-ES" sz="1400" dirty="0" smtClean="0"/>
              <a:t> &amp; </a:t>
            </a:r>
            <a:r>
              <a:rPr lang="es-ES" sz="1400" dirty="0" err="1" smtClean="0"/>
              <a:t>Spirit</a:t>
            </a:r>
            <a:r>
              <a:rPr lang="es-ES" sz="1400" dirty="0" smtClean="0"/>
              <a:t> </a:t>
            </a:r>
            <a:r>
              <a:rPr lang="es-ES" sz="1400" dirty="0" err="1" smtClean="0"/>
              <a:t>Competition</a:t>
            </a:r>
            <a:r>
              <a:rPr lang="es-ES" sz="1400" dirty="0" smtClean="0"/>
              <a:t> (IWSC) “</a:t>
            </a:r>
            <a:r>
              <a:rPr lang="es-ES" sz="1400" dirty="0" err="1" smtClean="0"/>
              <a:t>German</a:t>
            </a:r>
            <a:r>
              <a:rPr lang="es-ES" sz="1400" dirty="0" smtClean="0"/>
              <a:t> </a:t>
            </a:r>
            <a:r>
              <a:rPr lang="es-ES" sz="1400" dirty="0" err="1" smtClean="0"/>
              <a:t>Wine</a:t>
            </a:r>
            <a:r>
              <a:rPr lang="es-ES" sz="1400" dirty="0" smtClean="0"/>
              <a:t> </a:t>
            </a:r>
            <a:r>
              <a:rPr lang="es-ES" sz="1400" dirty="0" err="1" smtClean="0"/>
              <a:t>Trophy</a:t>
            </a:r>
            <a:r>
              <a:rPr lang="es-ES" sz="1400" dirty="0" smtClean="0"/>
              <a:t>“ Londres, noviembre de 2008 © </a:t>
            </a:r>
            <a:r>
              <a:rPr lang="es-ES" sz="1400" dirty="0" err="1" smtClean="0"/>
              <a:t>Weingut</a:t>
            </a:r>
            <a:r>
              <a:rPr lang="es-ES" sz="1400" dirty="0" smtClean="0"/>
              <a:t> </a:t>
            </a:r>
            <a:r>
              <a:rPr lang="es-ES" sz="1400" dirty="0" err="1" smtClean="0"/>
              <a:t>Schmitt´s</a:t>
            </a:r>
            <a:r>
              <a:rPr lang="es-ES" sz="1400" dirty="0" smtClean="0"/>
              <a:t> </a:t>
            </a:r>
            <a:r>
              <a:rPr lang="es-ES" sz="1400" dirty="0" err="1" smtClean="0"/>
              <a:t>Kinder</a:t>
            </a:r>
            <a:r>
              <a:rPr lang="es-ES" sz="1400" dirty="0" smtClean="0"/>
              <a:t>.</a:t>
            </a:r>
            <a:endParaRPr lang="es-E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lstStyle/>
          <a:p>
            <a:endParaRPr lang="es-ES"/>
          </a:p>
        </p:txBody>
      </p:sp>
      <p:sp>
        <p:nvSpPr>
          <p:cNvPr id="3" name="2 Marcador de texto"/>
          <p:cNvSpPr>
            <a:spLocks noGrp="1"/>
          </p:cNvSpPr>
          <p:nvPr>
            <p:ph type="body" sz="half" idx="2"/>
          </p:nvPr>
        </p:nvSpPr>
        <p:spPr/>
        <p:txBody>
          <a:bodyPr/>
          <a:lstStyle/>
          <a:p>
            <a:endParaRPr lang="es-ES"/>
          </a:p>
        </p:txBody>
      </p:sp>
      <p:sp>
        <p:nvSpPr>
          <p:cNvPr id="4" name="3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contenido"/>
          <p:cNvSpPr>
            <a:spLocks noGrp="1"/>
          </p:cNvSpPr>
          <p:nvPr>
            <p:ph sz="quarter" idx="14"/>
          </p:nvPr>
        </p:nvSpPr>
        <p:spPr/>
        <p:txBody>
          <a:bodyPr>
            <a:normAutofit fontScale="92500" lnSpcReduction="10000"/>
          </a:bodyPr>
          <a:lstStyle/>
          <a:p>
            <a:r>
              <a:rPr lang="es-ES" dirty="0"/>
              <a:t>Vino alemán se produce principalmente en el oeste de Alemania, a orillas del río Rin y sus afluentes, con las plantaciones más antiguas que se remonta a la época romana. Aproximadamente el 60 por ciento de la producción de vino alemán se encuentra en el estado federal de Renania-Palatinado, en 6 de las 13 regiones de vinos de calidad están situados. Alemania tiene cerca de 102.000 hectáreas de viñedo, que es alrededor de una décima parte de la superficie de viñedo en España, Francia o Italia. La producción total de vino suele ser alrededor de 9 millones de hectolitros al año, lo que corresponde a 1,2 millones de botellas, lo que sitúa a Alemania como el octavo país más grande productora de vino en el mundo.</a:t>
            </a:r>
          </a:p>
        </p:txBody>
      </p:sp>
      <p:sp>
        <p:nvSpPr>
          <p:cNvPr id="7" name="6 Marcador de texto"/>
          <p:cNvSpPr>
            <a:spLocks noGrp="1"/>
          </p:cNvSpPr>
          <p:nvPr>
            <p:ph type="body" sz="half" idx="2"/>
          </p:nvPr>
        </p:nvSpPr>
        <p:spPr/>
        <p:txBody>
          <a:bodyPr/>
          <a:lstStyle/>
          <a:p>
            <a:endParaRPr lang="es-ES"/>
          </a:p>
        </p:txBody>
      </p:sp>
      <p:sp>
        <p:nvSpPr>
          <p:cNvPr id="6" name="5 Título"/>
          <p:cNvSpPr>
            <a:spLocks noGrp="1"/>
          </p:cNvSpPr>
          <p:nvPr>
            <p:ph type="title"/>
          </p:nvPr>
        </p:nvSpPr>
        <p:spPr/>
        <p:txBody>
          <a:bodyPr>
            <a:normAutofit/>
          </a:bodyPr>
          <a:lstStyle/>
          <a:p>
            <a:r>
              <a:rPr lang="es-ES" sz="2400" dirty="0" smtClean="0">
                <a:solidFill>
                  <a:srgbClr val="FF0000"/>
                </a:solidFill>
              </a:rPr>
              <a:t>El vino </a:t>
            </a:r>
            <a:r>
              <a:rPr lang="es-ES" sz="2400" dirty="0" err="1" smtClean="0">
                <a:solidFill>
                  <a:srgbClr val="FF0000"/>
                </a:solidFill>
              </a:rPr>
              <a:t>Aleman</a:t>
            </a:r>
            <a:endParaRPr lang="es-ES" sz="2400" dirty="0">
              <a:solidFill>
                <a:srgbClr val="FF0000"/>
              </a:solidFill>
            </a:endParaRPr>
          </a:p>
        </p:txBody>
      </p:sp>
    </p:spTree>
    <p:extLst>
      <p:ext uri="{BB962C8B-B14F-4D97-AF65-F5344CB8AC3E}">
        <p14:creationId xmlns="" xmlns:p14="http://schemas.microsoft.com/office/powerpoint/2010/main" val="1188713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half" idx="2"/>
          </p:nvPr>
        </p:nvSpPr>
        <p:spPr/>
        <p:txBody>
          <a:bodyPr/>
          <a:lstStyle/>
          <a:p>
            <a:endParaRPr lang="es-ES"/>
          </a:p>
        </p:txBody>
      </p:sp>
      <p:sp>
        <p:nvSpPr>
          <p:cNvPr id="4" name="3 Título"/>
          <p:cNvSpPr>
            <a:spLocks noGrp="1"/>
          </p:cNvSpPr>
          <p:nvPr>
            <p:ph type="title"/>
          </p:nvPr>
        </p:nvSpPr>
        <p:spPr/>
        <p:txBody>
          <a:bodyPr/>
          <a:lstStyle/>
          <a:p>
            <a:r>
              <a:rPr lang="es-ES" dirty="0" smtClean="0">
                <a:solidFill>
                  <a:srgbClr val="FF0000"/>
                </a:solidFill>
              </a:rPr>
              <a:t>Vinos alemanes: datos base </a:t>
            </a:r>
            <a:endParaRPr lang="es-ES" dirty="0">
              <a:solidFill>
                <a:srgbClr val="FF0000"/>
              </a:solidFill>
            </a:endParaRPr>
          </a:p>
        </p:txBody>
      </p:sp>
      <p:graphicFrame>
        <p:nvGraphicFramePr>
          <p:cNvPr id="8" name="7 Marcador de contenido"/>
          <p:cNvGraphicFramePr>
            <a:graphicFrameLocks noGrp="1"/>
          </p:cNvGraphicFramePr>
          <p:nvPr>
            <p:ph sz="quarter" idx="14"/>
          </p:nvPr>
        </p:nvGraphicFramePr>
        <p:xfrm>
          <a:off x="539552" y="1914524"/>
          <a:ext cx="8064896" cy="4266964"/>
        </p:xfrm>
        <a:graphic>
          <a:graphicData uri="http://schemas.openxmlformats.org/drawingml/2006/table">
            <a:tbl>
              <a:tblPr firstRow="1" bandRow="1">
                <a:tableStyleId>{5C22544A-7EE6-4342-B048-85BDC9FD1C3A}</a:tableStyleId>
              </a:tblPr>
              <a:tblGrid>
                <a:gridCol w="2016224"/>
                <a:gridCol w="2016224"/>
                <a:gridCol w="2016224"/>
                <a:gridCol w="2016224"/>
              </a:tblGrid>
              <a:tr h="586681">
                <a:tc>
                  <a:txBody>
                    <a:bodyPr/>
                    <a:lstStyle/>
                    <a:p>
                      <a:endParaRPr lang="es-ES" dirty="0"/>
                    </a:p>
                  </a:txBody>
                  <a:tcPr/>
                </a:tc>
                <a:tc>
                  <a:txBody>
                    <a:bodyPr/>
                    <a:lstStyle/>
                    <a:p>
                      <a:r>
                        <a:rPr lang="es-ES" dirty="0" smtClean="0"/>
                        <a:t>Media 1996/2000</a:t>
                      </a:r>
                      <a:endParaRPr lang="es-ES" dirty="0"/>
                    </a:p>
                  </a:txBody>
                  <a:tcPr/>
                </a:tc>
                <a:tc>
                  <a:txBody>
                    <a:bodyPr/>
                    <a:lstStyle/>
                    <a:p>
                      <a:r>
                        <a:rPr lang="es-ES" dirty="0" smtClean="0"/>
                        <a:t>Media 2001/2005</a:t>
                      </a:r>
                      <a:endParaRPr lang="es-ES" dirty="0"/>
                    </a:p>
                  </a:txBody>
                  <a:tcPr/>
                </a:tc>
                <a:tc>
                  <a:txBody>
                    <a:bodyPr/>
                    <a:lstStyle/>
                    <a:p>
                      <a:r>
                        <a:rPr lang="es-ES" dirty="0" smtClean="0"/>
                        <a:t>Puesto mundial </a:t>
                      </a:r>
                      <a:endParaRPr lang="es-ES" dirty="0"/>
                    </a:p>
                  </a:txBody>
                  <a:tcPr/>
                </a:tc>
              </a:tr>
              <a:tr h="586681">
                <a:tc>
                  <a:txBody>
                    <a:bodyPr/>
                    <a:lstStyle/>
                    <a:p>
                      <a:r>
                        <a:rPr lang="es-ES" dirty="0" smtClean="0"/>
                        <a:t>Superficie viñedo</a:t>
                      </a:r>
                      <a:r>
                        <a:rPr lang="es-ES" baseline="0" dirty="0" smtClean="0"/>
                        <a:t> (Has)</a:t>
                      </a:r>
                      <a:endParaRPr lang="es-ES" dirty="0"/>
                    </a:p>
                  </a:txBody>
                  <a:tcPr/>
                </a:tc>
                <a:tc>
                  <a:txBody>
                    <a:bodyPr/>
                    <a:lstStyle/>
                    <a:p>
                      <a:r>
                        <a:rPr lang="es-ES" sz="2000" dirty="0" smtClean="0"/>
                        <a:t>105.000</a:t>
                      </a:r>
                      <a:endParaRPr lang="es-ES" sz="2000" dirty="0"/>
                    </a:p>
                  </a:txBody>
                  <a:tcPr/>
                </a:tc>
                <a:tc>
                  <a:txBody>
                    <a:bodyPr/>
                    <a:lstStyle/>
                    <a:p>
                      <a:r>
                        <a:rPr lang="es-ES" dirty="0" smtClean="0"/>
                        <a:t>98.551</a:t>
                      </a:r>
                      <a:endParaRPr lang="es-ES" dirty="0"/>
                    </a:p>
                  </a:txBody>
                  <a:tcPr/>
                </a:tc>
                <a:tc>
                  <a:txBody>
                    <a:bodyPr/>
                    <a:lstStyle/>
                    <a:p>
                      <a:r>
                        <a:rPr lang="es-ES" dirty="0" smtClean="0"/>
                        <a:t>16</a:t>
                      </a:r>
                      <a:endParaRPr lang="es-ES" dirty="0"/>
                    </a:p>
                  </a:txBody>
                  <a:tcPr/>
                </a:tc>
              </a:tr>
              <a:tr h="586681">
                <a:tc>
                  <a:txBody>
                    <a:bodyPr/>
                    <a:lstStyle/>
                    <a:p>
                      <a:r>
                        <a:rPr lang="es-ES" dirty="0" smtClean="0"/>
                        <a:t>Producción vino (</a:t>
                      </a:r>
                      <a:r>
                        <a:rPr lang="es-ES" dirty="0" err="1" smtClean="0"/>
                        <a:t>Hls</a:t>
                      </a:r>
                      <a:r>
                        <a:rPr lang="es-ES" dirty="0" smtClean="0"/>
                        <a:t>)</a:t>
                      </a:r>
                      <a:endParaRPr lang="es-ES" dirty="0"/>
                    </a:p>
                  </a:txBody>
                  <a:tcPr/>
                </a:tc>
                <a:tc>
                  <a:txBody>
                    <a:bodyPr/>
                    <a:lstStyle/>
                    <a:p>
                      <a:r>
                        <a:rPr lang="es-ES" dirty="0" smtClean="0"/>
                        <a:t>9989</a:t>
                      </a:r>
                      <a:endParaRPr lang="es-ES" dirty="0"/>
                    </a:p>
                  </a:txBody>
                  <a:tcPr/>
                </a:tc>
                <a:tc>
                  <a:txBody>
                    <a:bodyPr/>
                    <a:lstStyle/>
                    <a:p>
                      <a:r>
                        <a:rPr lang="es-ES" dirty="0" smtClean="0"/>
                        <a:t>9.397</a:t>
                      </a:r>
                      <a:endParaRPr lang="es-ES" dirty="0"/>
                    </a:p>
                  </a:txBody>
                  <a:tcPr/>
                </a:tc>
                <a:tc>
                  <a:txBody>
                    <a:bodyPr/>
                    <a:lstStyle/>
                    <a:p>
                      <a:r>
                        <a:rPr lang="es-ES" dirty="0" smtClean="0"/>
                        <a:t>8</a:t>
                      </a:r>
                      <a:endParaRPr lang="es-ES" dirty="0"/>
                    </a:p>
                  </a:txBody>
                  <a:tcPr/>
                </a:tc>
              </a:tr>
              <a:tr h="586681">
                <a:tc>
                  <a:txBody>
                    <a:bodyPr/>
                    <a:lstStyle/>
                    <a:p>
                      <a:r>
                        <a:rPr lang="es-ES" dirty="0" smtClean="0"/>
                        <a:t>Consumo (</a:t>
                      </a:r>
                      <a:r>
                        <a:rPr lang="es-ES" dirty="0" err="1" smtClean="0"/>
                        <a:t>Hls</a:t>
                      </a:r>
                      <a:r>
                        <a:rPr lang="es-ES" dirty="0" smtClean="0"/>
                        <a:t>)</a:t>
                      </a:r>
                      <a:endParaRPr lang="es-ES" dirty="0"/>
                    </a:p>
                  </a:txBody>
                  <a:tcPr/>
                </a:tc>
                <a:tc>
                  <a:txBody>
                    <a:bodyPr/>
                    <a:lstStyle/>
                    <a:p>
                      <a:r>
                        <a:rPr lang="es-ES" dirty="0" smtClean="0"/>
                        <a:t>19162</a:t>
                      </a:r>
                      <a:endParaRPr lang="es-ES" dirty="0"/>
                    </a:p>
                  </a:txBody>
                  <a:tcPr/>
                </a:tc>
                <a:tc>
                  <a:txBody>
                    <a:bodyPr/>
                    <a:lstStyle/>
                    <a:p>
                      <a:r>
                        <a:rPr lang="es-ES" dirty="0" smtClean="0"/>
                        <a:t>20.040</a:t>
                      </a:r>
                      <a:endParaRPr lang="es-ES" dirty="0"/>
                    </a:p>
                  </a:txBody>
                  <a:tcPr/>
                </a:tc>
                <a:tc>
                  <a:txBody>
                    <a:bodyPr/>
                    <a:lstStyle/>
                    <a:p>
                      <a:r>
                        <a:rPr lang="es-ES" dirty="0" smtClean="0"/>
                        <a:t>4</a:t>
                      </a:r>
                      <a:endParaRPr lang="es-ES" dirty="0"/>
                    </a:p>
                  </a:txBody>
                  <a:tcPr/>
                </a:tc>
              </a:tr>
              <a:tr h="586681">
                <a:tc>
                  <a:txBody>
                    <a:bodyPr/>
                    <a:lstStyle/>
                    <a:p>
                      <a:r>
                        <a:rPr lang="es-ES" dirty="0" smtClean="0"/>
                        <a:t>Consumo </a:t>
                      </a:r>
                      <a:r>
                        <a:rPr lang="es-ES" dirty="0" err="1" smtClean="0"/>
                        <a:t>percápita</a:t>
                      </a:r>
                      <a:r>
                        <a:rPr lang="es-ES" baseline="0" dirty="0" smtClean="0"/>
                        <a:t> (litros)</a:t>
                      </a:r>
                      <a:endParaRPr lang="es-ES" dirty="0"/>
                    </a:p>
                  </a:txBody>
                  <a:tcPr/>
                </a:tc>
                <a:tc>
                  <a:txBody>
                    <a:bodyPr/>
                    <a:lstStyle/>
                    <a:p>
                      <a:r>
                        <a:rPr lang="es-ES" dirty="0" smtClean="0"/>
                        <a:t>23</a:t>
                      </a:r>
                      <a:endParaRPr lang="es-ES" dirty="0"/>
                    </a:p>
                  </a:txBody>
                  <a:tcPr/>
                </a:tc>
                <a:tc>
                  <a:txBody>
                    <a:bodyPr/>
                    <a:lstStyle/>
                    <a:p>
                      <a:r>
                        <a:rPr lang="es-ES" dirty="0" smtClean="0"/>
                        <a:t>23</a:t>
                      </a:r>
                      <a:endParaRPr lang="es-ES" dirty="0"/>
                    </a:p>
                  </a:txBody>
                  <a:tcPr/>
                </a:tc>
                <a:tc>
                  <a:txBody>
                    <a:bodyPr/>
                    <a:lstStyle/>
                    <a:p>
                      <a:r>
                        <a:rPr lang="es-ES" dirty="0" smtClean="0"/>
                        <a:t>14</a:t>
                      </a:r>
                      <a:endParaRPr lang="es-ES" dirty="0"/>
                    </a:p>
                  </a:txBody>
                  <a:tcPr/>
                </a:tc>
              </a:tr>
              <a:tr h="586681">
                <a:tc>
                  <a:txBody>
                    <a:bodyPr/>
                    <a:lstStyle/>
                    <a:p>
                      <a:r>
                        <a:rPr lang="es-ES" dirty="0" smtClean="0"/>
                        <a:t>Importaciones (</a:t>
                      </a:r>
                      <a:r>
                        <a:rPr lang="es-ES" dirty="0" err="1" smtClean="0"/>
                        <a:t>Hls</a:t>
                      </a:r>
                      <a:r>
                        <a:rPr lang="es-ES" dirty="0" smtClean="0"/>
                        <a:t>)</a:t>
                      </a:r>
                      <a:endParaRPr lang="es-ES" dirty="0"/>
                    </a:p>
                  </a:txBody>
                  <a:tcPr/>
                </a:tc>
                <a:tc>
                  <a:txBody>
                    <a:bodyPr/>
                    <a:lstStyle/>
                    <a:p>
                      <a:r>
                        <a:rPr lang="es-ES" dirty="0" smtClean="0"/>
                        <a:t>12309</a:t>
                      </a:r>
                      <a:endParaRPr lang="es-ES" dirty="0"/>
                    </a:p>
                  </a:txBody>
                  <a:tcPr/>
                </a:tc>
                <a:tc>
                  <a:txBody>
                    <a:bodyPr/>
                    <a:lstStyle/>
                    <a:p>
                      <a:r>
                        <a:rPr lang="es-ES" dirty="0" smtClean="0"/>
                        <a:t>11.981</a:t>
                      </a:r>
                      <a:endParaRPr lang="es-ES" dirty="0"/>
                    </a:p>
                  </a:txBody>
                  <a:tcPr/>
                </a:tc>
                <a:tc>
                  <a:txBody>
                    <a:bodyPr/>
                    <a:lstStyle/>
                    <a:p>
                      <a:r>
                        <a:rPr lang="es-ES" dirty="0" smtClean="0"/>
                        <a:t>1</a:t>
                      </a:r>
                      <a:endParaRPr lang="es-ES" dirty="0"/>
                    </a:p>
                  </a:txBody>
                  <a:tcPr/>
                </a:tc>
              </a:tr>
              <a:tr h="586681">
                <a:tc>
                  <a:txBody>
                    <a:bodyPr/>
                    <a:lstStyle/>
                    <a:p>
                      <a:r>
                        <a:rPr lang="es-ES" dirty="0" smtClean="0"/>
                        <a:t>Exportaciones</a:t>
                      </a:r>
                      <a:r>
                        <a:rPr lang="es-ES" baseline="0" dirty="0" smtClean="0"/>
                        <a:t> (</a:t>
                      </a:r>
                      <a:r>
                        <a:rPr lang="es-ES" baseline="0" dirty="0" err="1" smtClean="0"/>
                        <a:t>Hls</a:t>
                      </a:r>
                      <a:r>
                        <a:rPr lang="es-ES" baseline="0" dirty="0" smtClean="0"/>
                        <a:t>)</a:t>
                      </a:r>
                      <a:endParaRPr lang="es-ES" dirty="0"/>
                    </a:p>
                  </a:txBody>
                  <a:tcPr/>
                </a:tc>
                <a:tc>
                  <a:txBody>
                    <a:bodyPr/>
                    <a:lstStyle/>
                    <a:p>
                      <a:r>
                        <a:rPr lang="es-ES" dirty="0" smtClean="0"/>
                        <a:t>2.369</a:t>
                      </a:r>
                      <a:endParaRPr lang="es-ES" dirty="0"/>
                    </a:p>
                  </a:txBody>
                  <a:tcPr/>
                </a:tc>
                <a:tc>
                  <a:txBody>
                    <a:bodyPr/>
                    <a:lstStyle/>
                    <a:p>
                      <a:r>
                        <a:rPr lang="es-ES" dirty="0" smtClean="0"/>
                        <a:t>2.540</a:t>
                      </a:r>
                      <a:endParaRPr lang="es-ES" dirty="0"/>
                    </a:p>
                  </a:txBody>
                  <a:tcPr/>
                </a:tc>
                <a:tc>
                  <a:txBody>
                    <a:bodyPr/>
                    <a:lstStyle/>
                    <a:p>
                      <a:r>
                        <a:rPr lang="es-ES" dirty="0" smtClean="0"/>
                        <a:t>7</a:t>
                      </a:r>
                      <a:endParaRPr lang="es-E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p:txBody>
          <a:bodyPr/>
          <a:lstStyle/>
          <a:p>
            <a:endParaRPr lang="es-ES" dirty="0"/>
          </a:p>
        </p:txBody>
      </p:sp>
      <p:sp>
        <p:nvSpPr>
          <p:cNvPr id="3" name="2 Marcador de texto"/>
          <p:cNvSpPr>
            <a:spLocks noGrp="1"/>
          </p:cNvSpPr>
          <p:nvPr>
            <p:ph type="body" sz="half" idx="2"/>
          </p:nvPr>
        </p:nvSpPr>
        <p:spPr/>
        <p:txBody>
          <a:bodyPr/>
          <a:lstStyle/>
          <a:p>
            <a:endParaRPr lang="es-E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628800"/>
            <a:ext cx="8136904" cy="50504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6201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755576" y="1412777"/>
            <a:ext cx="7704856" cy="5328592"/>
          </a:xfrm>
        </p:spPr>
        <p:txBody>
          <a:bodyPr>
            <a:normAutofit fontScale="62500" lnSpcReduction="20000"/>
          </a:bodyPr>
          <a:lstStyle/>
          <a:p>
            <a:r>
              <a:rPr lang="es-ES" sz="2400" dirty="0"/>
              <a:t>Alemania produce vinos de muchos estilos: los vinos secos, </a:t>
            </a:r>
            <a:r>
              <a:rPr lang="es-ES" sz="2400" dirty="0" err="1"/>
              <a:t>semi</a:t>
            </a:r>
            <a:r>
              <a:rPr lang="es-ES" sz="2400" dirty="0"/>
              <a:t>-dulces y dulces blancos, vinos </a:t>
            </a:r>
            <a:r>
              <a:rPr lang="es-ES" sz="2400" dirty="0" smtClean="0"/>
              <a:t>rosados, </a:t>
            </a:r>
            <a:r>
              <a:rPr lang="es-ES" sz="2400" dirty="0"/>
              <a:t>vinos tintos y vinos espumosos, llamados </a:t>
            </a:r>
            <a:r>
              <a:rPr lang="es-ES" sz="2400" dirty="0" err="1"/>
              <a:t>Sekt</a:t>
            </a:r>
            <a:r>
              <a:rPr lang="es-ES" sz="2400" dirty="0"/>
              <a:t>. Debido a la ubicación al norte de los viñedos alemanes, el país ha producido vinos muy diferentes a cualquier otro en Europa, muchos de excelente calidad. A pesar de ello se </a:t>
            </a:r>
            <a:r>
              <a:rPr lang="es-ES" sz="2400" dirty="0" smtClean="0"/>
              <a:t>sigue conociendo mas </a:t>
            </a:r>
            <a:r>
              <a:rPr lang="es-ES" sz="2400" dirty="0"/>
              <a:t>en el extranjero </a:t>
            </a:r>
            <a:r>
              <a:rPr lang="es-ES" sz="2400" dirty="0" smtClean="0"/>
              <a:t>por </a:t>
            </a:r>
            <a:r>
              <a:rPr lang="es-ES" sz="2400" dirty="0"/>
              <a:t>los vinos baratos, dulces o semidulces, de baja calidad producidos en masa como Liebfraumilch.</a:t>
            </a:r>
          </a:p>
          <a:p>
            <a:endParaRPr lang="es-ES" sz="2400" dirty="0"/>
          </a:p>
          <a:p>
            <a:r>
              <a:rPr lang="es-ES" sz="2400" dirty="0"/>
              <a:t>Los vinos han sido históricamente </a:t>
            </a:r>
            <a:r>
              <a:rPr lang="es-ES" sz="2400" dirty="0" smtClean="0"/>
              <a:t>predominantemente blancos. </a:t>
            </a:r>
            <a:r>
              <a:rPr lang="es-ES" sz="2400" dirty="0"/>
              <a:t>Muchos vinos han sido </a:t>
            </a:r>
            <a:r>
              <a:rPr lang="es-ES" sz="2400" dirty="0" smtClean="0"/>
              <a:t>dulces </a:t>
            </a:r>
            <a:r>
              <a:rPr lang="es-ES" sz="2400" dirty="0"/>
              <a:t>y </a:t>
            </a:r>
            <a:r>
              <a:rPr lang="es-ES" sz="2400" dirty="0" smtClean="0"/>
              <a:t>bajos </a:t>
            </a:r>
            <a:r>
              <a:rPr lang="es-ES" sz="2400" dirty="0"/>
              <a:t>en </a:t>
            </a:r>
            <a:r>
              <a:rPr lang="es-ES" sz="2400" dirty="0" smtClean="0"/>
              <a:t>alcohol, a </a:t>
            </a:r>
            <a:r>
              <a:rPr lang="es-ES" sz="2400" dirty="0"/>
              <a:t>la luz y sin madera. Históricamente, muchos de los vinos eran probablemente </a:t>
            </a:r>
            <a:r>
              <a:rPr lang="es-ES" sz="2400" dirty="0" smtClean="0"/>
              <a:t>secos, ya que </a:t>
            </a:r>
            <a:r>
              <a:rPr lang="es-ES" sz="2400" dirty="0"/>
              <a:t>las técnicas para detener la fermentación no </a:t>
            </a:r>
            <a:r>
              <a:rPr lang="es-ES" sz="2400" dirty="0" smtClean="0"/>
              <a:t>existían. </a:t>
            </a:r>
            <a:r>
              <a:rPr lang="es-ES" sz="2400" dirty="0"/>
              <a:t>La mayor parte del vino que se vende en Alemania es seco, especialmente en los restaurantes. Sin embargo la mayoría de las exportaciones son todavía de los vinos dulces, sobre todo a los mercados de exportación tradicionales como Gran Bretaña, que es el principal mercado de exportación, tanto en términos de volumen y valor. Los Estados Unidos y los Países Bajos son otros dos importantes mercados de exportación para el vino alemán.</a:t>
            </a:r>
          </a:p>
          <a:p>
            <a:endParaRPr lang="es-ES" sz="2400" dirty="0"/>
          </a:p>
          <a:p>
            <a:r>
              <a:rPr lang="es-ES" sz="2400" dirty="0" smtClean="0"/>
              <a:t>El vino </a:t>
            </a:r>
            <a:r>
              <a:rPr lang="es-ES" sz="2400" dirty="0"/>
              <a:t>tinto siempre ha sido difícil de producir en el entorno alemán, y en el pasado ha sido por lo general de color claro, más cerca </a:t>
            </a:r>
            <a:r>
              <a:rPr lang="es-ES" sz="2400" dirty="0" smtClean="0"/>
              <a:t>del rosado </a:t>
            </a:r>
            <a:r>
              <a:rPr lang="es-ES" sz="2400" dirty="0"/>
              <a:t>o los tintos de Alsacia. Sin embargo recientemente se ha aumentado considerablemente la </a:t>
            </a:r>
            <a:r>
              <a:rPr lang="es-ES" sz="2400" dirty="0" smtClean="0"/>
              <a:t>demanda, </a:t>
            </a:r>
            <a:r>
              <a:rPr lang="es-ES" sz="2400" dirty="0"/>
              <a:t>los vinos tintos más ricos son producidos a partir de uvas como </a:t>
            </a:r>
            <a:r>
              <a:rPr lang="es-ES" sz="2400" dirty="0" err="1"/>
              <a:t>Dornfelder</a:t>
            </a:r>
            <a:r>
              <a:rPr lang="es-ES" sz="2400" dirty="0"/>
              <a:t> y Sptburgunder, el nombre alemán para el Pinot </a:t>
            </a:r>
            <a:r>
              <a:rPr lang="es-ES" sz="2400" dirty="0" err="1"/>
              <a:t>noir</a:t>
            </a:r>
            <a:r>
              <a:rPr lang="es-ES" sz="2400" dirty="0"/>
              <a:t>.</a:t>
            </a:r>
          </a:p>
          <a:p>
            <a:endParaRPr lang="es-ES" sz="2400" dirty="0"/>
          </a:p>
          <a:p>
            <a:r>
              <a:rPr lang="es-ES" sz="2400" dirty="0"/>
              <a:t>Tal vez la característica más distintiva de los vinos alemanes es el alto nivel de acidez en ellos, causada tanto por la menor madurez en un clima septentrional y por la selección de la uva como el Riesling que conservan la acidez incluso a altos niveles de madurez</a:t>
            </a:r>
            <a:r>
              <a:rPr lang="es-ES" dirty="0"/>
              <a:t>.</a:t>
            </a:r>
          </a:p>
        </p:txBody>
      </p:sp>
      <p:sp>
        <p:nvSpPr>
          <p:cNvPr id="4" name="3 Título"/>
          <p:cNvSpPr>
            <a:spLocks noGrp="1"/>
          </p:cNvSpPr>
          <p:nvPr>
            <p:ph type="title"/>
          </p:nvPr>
        </p:nvSpPr>
        <p:spPr>
          <a:xfrm>
            <a:off x="2339752" y="260648"/>
            <a:ext cx="4114800" cy="701040"/>
          </a:xfrm>
        </p:spPr>
        <p:txBody>
          <a:bodyPr>
            <a:normAutofit/>
          </a:bodyPr>
          <a:lstStyle/>
          <a:p>
            <a:r>
              <a:rPr lang="es-ES" sz="2400" dirty="0" smtClean="0">
                <a:solidFill>
                  <a:srgbClr val="FF0000"/>
                </a:solidFill>
              </a:rPr>
              <a:t>Estilos del vino</a:t>
            </a:r>
            <a:endParaRPr lang="es-ES" sz="2400" dirty="0">
              <a:solidFill>
                <a:srgbClr val="FF0000"/>
              </a:solidFill>
            </a:endParaRPr>
          </a:p>
        </p:txBody>
      </p:sp>
    </p:spTree>
    <p:extLst>
      <p:ext uri="{BB962C8B-B14F-4D97-AF65-F5344CB8AC3E}">
        <p14:creationId xmlns="" xmlns:p14="http://schemas.microsoft.com/office/powerpoint/2010/main" val="219690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107504" y="1914525"/>
            <a:ext cx="8928992" cy="3510915"/>
          </a:xfrm>
        </p:spPr>
        <p:txBody>
          <a:bodyPr/>
          <a:lstStyle/>
          <a:p>
            <a:r>
              <a:rPr lang="es-ES" sz="1800" dirty="0" smtClean="0"/>
              <a:t>Originaria de Alemania la uva Riesling es la más conocida en su país natal. Es apreciada por su característica “transparencia” y la influencia del suelo en sus aromas.</a:t>
            </a:r>
          </a:p>
          <a:p>
            <a:r>
              <a:rPr lang="es-ES" sz="1800" dirty="0" smtClean="0"/>
              <a:t>La cosecha comienza a finales de septiembre y se prolonga hasta finales de noviembre, aunque para ciertos vinos puede prolongarse incluso hasta enero.  El Riesling alemán se caracteriza, en general, por sus aromas frescos y claramente distinguibles cuando es joven, y que armonizan al envejecer, especialmente al llegar a diez años de envejecimiento.  Puede dar vinos blancos extraordinariamente elegantes de complejo carácter, con potencial para un largo almacenamiento. Se trata de los únicos blancos del mundo que se adecuan para ser coleccionados. La garantía de esa larga vida es el alto contenido de ácidos propios, característico de esa cepa: un conservante natural que protege al vino de la oxidación, es decir, del envejecimiento. </a:t>
            </a:r>
          </a:p>
          <a:p>
            <a:endParaRPr lang="es-ES" sz="1800" dirty="0" smtClean="0"/>
          </a:p>
          <a:p>
            <a:endParaRPr lang="es-ES" dirty="0"/>
          </a:p>
        </p:txBody>
      </p:sp>
      <p:sp>
        <p:nvSpPr>
          <p:cNvPr id="4" name="3 Título"/>
          <p:cNvSpPr>
            <a:spLocks noGrp="1"/>
          </p:cNvSpPr>
          <p:nvPr>
            <p:ph type="title"/>
          </p:nvPr>
        </p:nvSpPr>
        <p:spPr/>
        <p:txBody>
          <a:bodyPr/>
          <a:lstStyle/>
          <a:p>
            <a:r>
              <a:rPr lang="es-ES" dirty="0" smtClean="0">
                <a:solidFill>
                  <a:srgbClr val="FF0000"/>
                </a:solidFill>
              </a:rPr>
              <a:t>Variedad de uva: riesling</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0" y="1412777"/>
            <a:ext cx="9144000" cy="4012664"/>
          </a:xfrm>
        </p:spPr>
        <p:txBody>
          <a:bodyPr/>
          <a:lstStyle/>
          <a:p>
            <a:endParaRPr lang="es-ES" dirty="0" smtClean="0"/>
          </a:p>
          <a:p>
            <a:endParaRPr lang="es-ES" dirty="0" smtClean="0"/>
          </a:p>
          <a:p>
            <a:r>
              <a:rPr lang="es-ES" dirty="0" smtClean="0"/>
              <a:t>Independientemente de cuán dulces son las uvas al cosecharlas, el Riesling conserva siempre su acidez frutal natural, por lo que siempre da una impresión de frescura y vivacidad, enriquecida por la nota dulce natural, en tanto haya sido producido con granos de uva de alta calidad y completamente maduros.</a:t>
            </a:r>
          </a:p>
          <a:p>
            <a:endParaRPr lang="es-ES" dirty="0"/>
          </a:p>
        </p:txBody>
      </p:sp>
      <p:pic>
        <p:nvPicPr>
          <p:cNvPr id="6" name="5 Imagen" descr="Riesling-Grapes-01.jpg"/>
          <p:cNvPicPr>
            <a:picLocks noChangeAspect="1"/>
          </p:cNvPicPr>
          <p:nvPr/>
        </p:nvPicPr>
        <p:blipFill>
          <a:blip r:embed="rId2" cstate="print"/>
          <a:stretch>
            <a:fillRect/>
          </a:stretch>
        </p:blipFill>
        <p:spPr>
          <a:xfrm>
            <a:off x="4499992" y="3861048"/>
            <a:ext cx="4111935" cy="2741290"/>
          </a:xfrm>
          <a:prstGeom prst="rect">
            <a:avLst/>
          </a:prstGeom>
        </p:spPr>
      </p:pic>
      <p:pic>
        <p:nvPicPr>
          <p:cNvPr id="7" name="6 Imagen" descr="si-te-antoja-un-vino-extremadamente-seco.jpg"/>
          <p:cNvPicPr>
            <a:picLocks noChangeAspect="1"/>
          </p:cNvPicPr>
          <p:nvPr/>
        </p:nvPicPr>
        <p:blipFill>
          <a:blip r:embed="rId3" cstate="print"/>
          <a:stretch>
            <a:fillRect/>
          </a:stretch>
        </p:blipFill>
        <p:spPr>
          <a:xfrm>
            <a:off x="179512" y="3861048"/>
            <a:ext cx="4230892" cy="27307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4"/>
          </p:nvPr>
        </p:nvSpPr>
        <p:spPr>
          <a:xfrm>
            <a:off x="611560" y="1916832"/>
            <a:ext cx="7848872" cy="4824536"/>
          </a:xfrm>
        </p:spPr>
        <p:txBody>
          <a:bodyPr>
            <a:normAutofit fontScale="62500" lnSpcReduction="20000"/>
          </a:bodyPr>
          <a:lstStyle/>
          <a:p>
            <a:r>
              <a:rPr lang="es-ES" sz="2400" dirty="0"/>
              <a:t>Antes de la época de Carlomagno, la viticultura germánica se practicaba principalmente, aunque no exclusivamente, en el lado occidental del </a:t>
            </a:r>
            <a:r>
              <a:rPr lang="es-ES" sz="2400" dirty="0" smtClean="0"/>
              <a:t>Rhin.. La </a:t>
            </a:r>
            <a:r>
              <a:rPr lang="es-ES" sz="2400" dirty="0"/>
              <a:t>difusión hacia el este de la viticultura coincidió con la expansión del cristianismo, que fue apoyada por Carlomagno. Así, en Alemania medieval, iglesias y monasterios jugaron el papel más importante en la viticultura, y en especial en la producción de vino de calidad. </a:t>
            </a:r>
          </a:p>
          <a:p>
            <a:r>
              <a:rPr lang="es-ES" sz="2400" dirty="0"/>
              <a:t>M</a:t>
            </a:r>
            <a:r>
              <a:rPr lang="es-ES" sz="2400" dirty="0" smtClean="0"/>
              <a:t>uchas </a:t>
            </a:r>
            <a:r>
              <a:rPr lang="es-ES" sz="2400" dirty="0"/>
              <a:t>variedades de uva comúnmente asociados con los vinos alemanes se han documentado en el siglo 14 o 15. Riesling está documentada desde 1435, y el Pinot Noir de 1318 en el Lago de Constanza con el nombre Klebroth, desde 1335 en Affenthal en Baden y desde 1470 en el Rheingau, donde los monjes mantuvieron una Clebroit-Wyngart en Hattenheim.</a:t>
            </a:r>
          </a:p>
          <a:p>
            <a:r>
              <a:rPr lang="es-ES" sz="2400" dirty="0"/>
              <a:t>Básicamente, las regiones vinícolas se encuentran en los mismos lugares que hoy en día, pero más tierras alrededor de los ríos y la tierra de los afluentes del Rin, se cultivaron. El descenso posterior se puede atribuir a la cerveza producida localmente convirtiéndose en la bebida diaria del norte de Alemania en el siglo 16, lo que lleva a una pérdida parcial del mercado de los vinos.</a:t>
            </a:r>
          </a:p>
          <a:p>
            <a:r>
              <a:rPr lang="es-ES" sz="2400" dirty="0"/>
              <a:t>Un acontecimiento importante tuvo lugar en 1775 en el castillo de Johannisberg en el Rheingau, cuando el mensajero entrega el permiso de la cosecha que se retrasó durante dos semanas, con el resultado de que la mayoría de las uvas de Riesling de sólo la viña de Johannisberg habían sido afectados por podredumbre noble antes de que comenzara la cosecha . Inesperadamente, las "uvas podridas" dieron un muy buen vino dulce, que se denominó Sptlese, es decir, cosecha tardía. A partir de este momento, los vinos de cosecha tardía de uvas afectadas por la podredumbre noble se han producido de forma voluntaria. La posterior diferenciación de los vinos en base a la madurez cosechado, a partir de Auslese en 1787, sentó las bases para el sistema Prdikat, las leyes introducidas en 1971, que definen las distintas denominaciones que siguen en uso hoy en día.</a:t>
            </a:r>
          </a:p>
          <a:p>
            <a:endParaRPr lang="es-ES" dirty="0"/>
          </a:p>
        </p:txBody>
      </p:sp>
      <p:sp>
        <p:nvSpPr>
          <p:cNvPr id="4" name="3 Título"/>
          <p:cNvSpPr>
            <a:spLocks noGrp="1"/>
          </p:cNvSpPr>
          <p:nvPr>
            <p:ph type="title"/>
          </p:nvPr>
        </p:nvSpPr>
        <p:spPr/>
        <p:txBody>
          <a:bodyPr>
            <a:normAutofit fontScale="90000"/>
          </a:bodyPr>
          <a:lstStyle/>
          <a:p>
            <a:r>
              <a:rPr lang="es-ES" sz="2400" dirty="0" smtClean="0">
                <a:solidFill>
                  <a:srgbClr val="FF0000"/>
                </a:solidFill>
              </a:rPr>
              <a:t>Un poquito de historia</a:t>
            </a:r>
            <a:endParaRPr lang="es-ES" sz="2400" dirty="0">
              <a:solidFill>
                <a:srgbClr val="FF0000"/>
              </a:solidFill>
            </a:endParaRPr>
          </a:p>
        </p:txBody>
      </p:sp>
    </p:spTree>
    <p:extLst>
      <p:ext uri="{BB962C8B-B14F-4D97-AF65-F5344CB8AC3E}">
        <p14:creationId xmlns="" xmlns:p14="http://schemas.microsoft.com/office/powerpoint/2010/main" val="420311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426" y="210862"/>
            <a:ext cx="4211960" cy="4362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188775"/>
            <a:ext cx="4531048" cy="43625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52750" y="3724275"/>
            <a:ext cx="3131418" cy="3030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35982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TM02455610[[fn=Otoño]]</Template>
  <TotalTime>214</TotalTime>
  <Words>2202</Words>
  <Application>Microsoft Office PowerPoint</Application>
  <PresentationFormat>Presentación en pantalla (4:3)</PresentationFormat>
  <Paragraphs>90</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BlackTie</vt:lpstr>
      <vt:lpstr>Los vinos en Alemania</vt:lpstr>
      <vt:lpstr>El vino Aleman</vt:lpstr>
      <vt:lpstr>Vinos alemanes: datos base </vt:lpstr>
      <vt:lpstr>Diapositiva 4</vt:lpstr>
      <vt:lpstr>Estilos del vino</vt:lpstr>
      <vt:lpstr>Variedad de uva: riesling</vt:lpstr>
      <vt:lpstr>Diapositiva 7</vt:lpstr>
      <vt:lpstr>Un poquito de historia</vt:lpstr>
      <vt:lpstr>Diapositiva 9</vt:lpstr>
      <vt:lpstr>Geografia y clima</vt:lpstr>
      <vt:lpstr>Diapositiva 11</vt:lpstr>
      <vt:lpstr>Regiones vinicolas</vt:lpstr>
      <vt:lpstr>Diapositiva 13</vt:lpstr>
      <vt:lpstr>curiosidades</vt:lpstr>
      <vt:lpstr>Diapositiva 15</vt:lpstr>
      <vt:lpstr>El instituto aleman del vino </vt:lpstr>
      <vt:lpstr>VDP EL ÁGUILA CON EL RACIMO DE UVA</vt:lpstr>
      <vt:lpstr>Premios de vino en todo el mundo </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vinos en Alemania</dc:title>
  <dc:creator>ines c.p</dc:creator>
  <cp:lastModifiedBy>Francesco</cp:lastModifiedBy>
  <cp:revision>24</cp:revision>
  <dcterms:created xsi:type="dcterms:W3CDTF">2015-05-24T09:00:00Z</dcterms:created>
  <dcterms:modified xsi:type="dcterms:W3CDTF">2015-05-24T18:35:14Z</dcterms:modified>
</cp:coreProperties>
</file>